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7"/>
  </p:notesMasterIdLst>
  <p:sldIdLst>
    <p:sldId id="330" r:id="rId2"/>
    <p:sldId id="331" r:id="rId3"/>
    <p:sldId id="332" r:id="rId4"/>
    <p:sldId id="328" r:id="rId5"/>
    <p:sldId id="329" r:id="rId6"/>
    <p:sldId id="259" r:id="rId7"/>
    <p:sldId id="333" r:id="rId8"/>
    <p:sldId id="260" r:id="rId9"/>
    <p:sldId id="261" r:id="rId10"/>
    <p:sldId id="262" r:id="rId11"/>
    <p:sldId id="334" r:id="rId12"/>
    <p:sldId id="336" r:id="rId13"/>
    <p:sldId id="337" r:id="rId14"/>
    <p:sldId id="338" r:id="rId15"/>
    <p:sldId id="263" r:id="rId16"/>
    <p:sldId id="339" r:id="rId17"/>
    <p:sldId id="341" r:id="rId18"/>
    <p:sldId id="342" r:id="rId19"/>
    <p:sldId id="264" r:id="rId20"/>
    <p:sldId id="343" r:id="rId21"/>
    <p:sldId id="344" r:id="rId22"/>
    <p:sldId id="345" r:id="rId23"/>
    <p:sldId id="265" r:id="rId24"/>
    <p:sldId id="347" r:id="rId25"/>
    <p:sldId id="348" r:id="rId26"/>
    <p:sldId id="349" r:id="rId27"/>
    <p:sldId id="350" r:id="rId28"/>
    <p:sldId id="351" r:id="rId29"/>
    <p:sldId id="352" r:id="rId30"/>
    <p:sldId id="353" r:id="rId31"/>
    <p:sldId id="354" r:id="rId32"/>
    <p:sldId id="355" r:id="rId33"/>
    <p:sldId id="356" r:id="rId34"/>
    <p:sldId id="357" r:id="rId35"/>
    <p:sldId id="266" r:id="rId36"/>
    <p:sldId id="358" r:id="rId37"/>
    <p:sldId id="359" r:id="rId38"/>
    <p:sldId id="360" r:id="rId39"/>
    <p:sldId id="361" r:id="rId40"/>
    <p:sldId id="362" r:id="rId41"/>
    <p:sldId id="363" r:id="rId42"/>
    <p:sldId id="364" r:id="rId43"/>
    <p:sldId id="365" r:id="rId44"/>
    <p:sldId id="366" r:id="rId45"/>
    <p:sldId id="367" r:id="rId46"/>
    <p:sldId id="368" r:id="rId47"/>
    <p:sldId id="267" r:id="rId48"/>
    <p:sldId id="268" r:id="rId49"/>
    <p:sldId id="369" r:id="rId50"/>
    <p:sldId id="370" r:id="rId51"/>
    <p:sldId id="371" r:id="rId52"/>
    <p:sldId id="377" r:id="rId53"/>
    <p:sldId id="269" r:id="rId54"/>
    <p:sldId id="270" r:id="rId55"/>
    <p:sldId id="271" r:id="rId56"/>
    <p:sldId id="372" r:id="rId57"/>
    <p:sldId id="274" r:id="rId58"/>
    <p:sldId id="373" r:id="rId59"/>
    <p:sldId id="376" r:id="rId60"/>
    <p:sldId id="374" r:id="rId61"/>
    <p:sldId id="275" r:id="rId62"/>
    <p:sldId id="276" r:id="rId63"/>
    <p:sldId id="277" r:id="rId64"/>
    <p:sldId id="375" r:id="rId65"/>
    <p:sldId id="278" r:id="rId66"/>
    <p:sldId id="378" r:id="rId67"/>
    <p:sldId id="379" r:id="rId68"/>
    <p:sldId id="380" r:id="rId69"/>
    <p:sldId id="381" r:id="rId70"/>
    <p:sldId id="382" r:id="rId71"/>
    <p:sldId id="383" r:id="rId72"/>
    <p:sldId id="384" r:id="rId73"/>
    <p:sldId id="385" r:id="rId74"/>
    <p:sldId id="386" r:id="rId75"/>
    <p:sldId id="387" r:id="rId76"/>
    <p:sldId id="388" r:id="rId77"/>
    <p:sldId id="389" r:id="rId78"/>
    <p:sldId id="390" r:id="rId79"/>
    <p:sldId id="391" r:id="rId80"/>
    <p:sldId id="392" r:id="rId81"/>
    <p:sldId id="393" r:id="rId82"/>
    <p:sldId id="394" r:id="rId83"/>
    <p:sldId id="395" r:id="rId84"/>
    <p:sldId id="396" r:id="rId85"/>
    <p:sldId id="397" r:id="rId86"/>
    <p:sldId id="398" r:id="rId87"/>
    <p:sldId id="399" r:id="rId88"/>
    <p:sldId id="400" r:id="rId89"/>
    <p:sldId id="401" r:id="rId90"/>
    <p:sldId id="402" r:id="rId91"/>
    <p:sldId id="403" r:id="rId92"/>
    <p:sldId id="404" r:id="rId93"/>
    <p:sldId id="405" r:id="rId94"/>
    <p:sldId id="406" r:id="rId95"/>
    <p:sldId id="407" r:id="rId96"/>
    <p:sldId id="408" r:id="rId97"/>
    <p:sldId id="409" r:id="rId98"/>
    <p:sldId id="410" r:id="rId99"/>
    <p:sldId id="411" r:id="rId100"/>
    <p:sldId id="412" r:id="rId101"/>
    <p:sldId id="413" r:id="rId102"/>
    <p:sldId id="414" r:id="rId103"/>
    <p:sldId id="415" r:id="rId104"/>
    <p:sldId id="416" r:id="rId105"/>
    <p:sldId id="417" r:id="rId1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5pPr>
    <a:lvl6pPr marL="2286000" algn="l" defTabSz="914400" rtl="0" eaLnBrk="1" latinLnBrk="0" hangingPunct="1">
      <a:defRPr sz="2400" kern="1200">
        <a:solidFill>
          <a:schemeClr val="tx1"/>
        </a:solidFill>
        <a:latin typeface="Arial" charset="0"/>
        <a:ea typeface="ＭＳ Ｐゴシック" pitchFamily="-96" charset="-128"/>
        <a:cs typeface="+mn-cs"/>
      </a:defRPr>
    </a:lvl6pPr>
    <a:lvl7pPr marL="2743200" algn="l" defTabSz="914400" rtl="0" eaLnBrk="1" latinLnBrk="0" hangingPunct="1">
      <a:defRPr sz="2400" kern="1200">
        <a:solidFill>
          <a:schemeClr val="tx1"/>
        </a:solidFill>
        <a:latin typeface="Arial" charset="0"/>
        <a:ea typeface="ＭＳ Ｐゴシック" pitchFamily="-96" charset="-128"/>
        <a:cs typeface="+mn-cs"/>
      </a:defRPr>
    </a:lvl7pPr>
    <a:lvl8pPr marL="3200400" algn="l" defTabSz="914400" rtl="0" eaLnBrk="1" latinLnBrk="0" hangingPunct="1">
      <a:defRPr sz="2400" kern="1200">
        <a:solidFill>
          <a:schemeClr val="tx1"/>
        </a:solidFill>
        <a:latin typeface="Arial" charset="0"/>
        <a:ea typeface="ＭＳ Ｐゴシック" pitchFamily="-96" charset="-128"/>
        <a:cs typeface="+mn-cs"/>
      </a:defRPr>
    </a:lvl8pPr>
    <a:lvl9pPr marL="3657600" algn="l" defTabSz="914400" rtl="0" eaLnBrk="1" latinLnBrk="0" hangingPunct="1">
      <a:defRPr sz="2400" kern="1200">
        <a:solidFill>
          <a:schemeClr val="tx1"/>
        </a:solidFill>
        <a:latin typeface="Arial" charset="0"/>
        <a:ea typeface="ＭＳ Ｐゴシック" pitchFamily="-9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75" autoAdjust="0"/>
    <p:restoredTop sz="92531" autoAdjust="0"/>
  </p:normalViewPr>
  <p:slideViewPr>
    <p:cSldViewPr>
      <p:cViewPr varScale="1">
        <p:scale>
          <a:sx n="69" d="100"/>
          <a:sy n="69" d="100"/>
        </p:scale>
        <p:origin x="-51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F135FE-0D17-4DC6-B6BF-A28C1D089899}" type="datetimeFigureOut">
              <a:rPr lang="en-US" smtClean="0"/>
              <a:pPr/>
              <a:t>5/4/2012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664FC-A707-43E5-8A17-C077D4A8144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6198A-8BC5-40C3-A394-780319802F1E}" type="slidenum">
              <a:rPr lang="en-US"/>
              <a:pPr/>
              <a:t>1</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528ACE-2447-4E9C-B32E-9502B4EF9C13}" type="slidenum">
              <a:rPr lang="en-US"/>
              <a:pPr/>
              <a:t>16</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54CF3B-A76A-4EBA-A983-D39F5AA87141}" type="slidenum">
              <a:rPr lang="en-US"/>
              <a:pPr/>
              <a:t>17</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DF602-6ACD-4F81-9CD5-178655B2C843}" type="slidenum">
              <a:rPr lang="en-US"/>
              <a:pPr/>
              <a:t>18</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4983F4-528F-4964-AFB6-52749115B29B}" type="slidenum">
              <a:rPr lang="en-US"/>
              <a:pPr/>
              <a:t>20</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FB956D-CBE3-4F29-8882-B0981425CDB3}" type="slidenum">
              <a:rPr lang="en-US"/>
              <a:pPr/>
              <a:t>21</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67526-9D6E-4D16-A2B4-89904F4BF4B2}" type="slidenum">
              <a:rPr lang="en-US"/>
              <a:pPr/>
              <a:t>22</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36B40-0686-4C6E-818B-927FE9DE0D07}" type="slidenum">
              <a:rPr lang="en-US"/>
              <a:pPr/>
              <a:t>24</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D7951-8855-41F3-B70D-F085213F66D0}" type="slidenum">
              <a:rPr lang="en-US"/>
              <a:pPr/>
              <a:t>25</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A2D63D-86F2-4B01-AE59-4082B4A32285}" type="slidenum">
              <a:rPr lang="en-US"/>
              <a:pPr/>
              <a:t>26</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EDE9D-ED7A-4342-8549-39C2F3A7704F}" type="slidenum">
              <a:rPr lang="en-US"/>
              <a:pPr/>
              <a:t>27</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B9382-FB7E-4622-9DF6-838D0DB9F8FF}" type="slidenum">
              <a:rPr lang="en-US"/>
              <a:pPr/>
              <a:t>2</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78D6AF-F326-40BD-89A8-C3FCFCED2F05}" type="slidenum">
              <a:rPr lang="en-US"/>
              <a:pPr/>
              <a:t>28</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DDF34-CB3C-4ABB-93A1-ECFA567FBA48}" type="slidenum">
              <a:rPr lang="en-US"/>
              <a:pPr/>
              <a:t>29</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5FA090-90C0-49E1-BBA3-CB3DA4DDC1F0}" type="slidenum">
              <a:rPr lang="en-US"/>
              <a:pPr/>
              <a:t>30</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1C853-45FD-4F38-8E2F-A1E20D39D847}" type="slidenum">
              <a:rPr lang="en-US"/>
              <a:pPr/>
              <a:t>31</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CEB98-F0B1-44AE-9795-6E97B60D46DD}" type="slidenum">
              <a:rPr lang="en-US"/>
              <a:pPr/>
              <a:t>33</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BFDAE0-0185-4DE3-A5F1-138E02E72D6D}" type="slidenum">
              <a:rPr lang="en-US"/>
              <a:pPr/>
              <a:t>34</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8CAF4-340A-43C7-843B-6959A21EF7A2}" type="slidenum">
              <a:rPr lang="en-US"/>
              <a:pPr/>
              <a:t>36</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A53AA-2A21-4CAA-BA63-BC14DEC5A489}" type="slidenum">
              <a:rPr lang="en-US"/>
              <a:pPr/>
              <a:t>37</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7C0F7-28A8-48E0-9FD8-184C8A7A7CEC}" type="slidenum">
              <a:rPr lang="en-US"/>
              <a:pPr/>
              <a:t>38</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734667-1C42-4537-AD19-75E97BA1A995}" type="slidenum">
              <a:rPr lang="en-US"/>
              <a:pPr/>
              <a:t>39</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A520F3-41E4-4151-948D-ECE7F1AB90A0}" type="slidenum">
              <a:rPr lang="en-US"/>
              <a:pPr/>
              <a:t>3</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687A7-A5F3-4446-9F7E-3D3C512804A2}" type="slidenum">
              <a:rPr lang="en-US"/>
              <a:pPr/>
              <a:t>40</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AA9B77-6BAB-42EB-ACF8-CC074FA1E202}" type="slidenum">
              <a:rPr lang="en-US"/>
              <a:pPr/>
              <a:t>41</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DF2BD-C3BD-4EFE-B51E-CFB61CBC32CB}" type="slidenum">
              <a:rPr lang="en-US"/>
              <a:pPr/>
              <a:t>42</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5BAD23-192A-4737-BA76-25088362D0E5}" type="slidenum">
              <a:rPr lang="en-US"/>
              <a:pPr/>
              <a:t>43</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6FC5C-D0C8-458A-A60B-9F1B43FD9F46}" type="slidenum">
              <a:rPr lang="en-US"/>
              <a:pPr/>
              <a:t>44</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BE5828-FE33-4175-82D5-F9ADA18D5F10}" type="slidenum">
              <a:rPr lang="en-US"/>
              <a:pPr/>
              <a:t>45</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C3EF4A-4C89-4AA1-BD99-6EE2713E5260}" type="slidenum">
              <a:rPr lang="en-US"/>
              <a:pPr/>
              <a:t>46</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7F4DD-2E38-4735-9781-1447090D5A21}" type="slidenum">
              <a:rPr lang="en-US"/>
              <a:pPr/>
              <a:t>50</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F88A9-7C28-469F-B2B0-5AE78DDCA8D1}" type="slidenum">
              <a:rPr lang="en-US"/>
              <a:pPr/>
              <a:t>51</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F04C9A-0373-4EE9-BA90-F757EAEF36E9}" type="slidenum">
              <a:rPr lang="en-US"/>
              <a:pPr/>
              <a:t>56</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4A5583-D452-44A7-AAFF-6B256505E684}" type="slidenum">
              <a:rPr lang="en-US"/>
              <a:pPr/>
              <a:t>5</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27543-4940-4276-9119-01A90EA34B44}" type="slidenum">
              <a:rPr lang="en-US"/>
              <a:pPr/>
              <a:t>58</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77A9A7-C8F3-459F-9FA9-2309A36A71E3}" type="slidenum">
              <a:rPr lang="en-US"/>
              <a:pPr/>
              <a:t>60</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C240F-D22A-474A-9C3B-1B22A84EDDB0}" type="slidenum">
              <a:rPr lang="en-US"/>
              <a:pPr/>
              <a:t>64</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9C4AB5-64AC-4B05-ACD4-B384E0B4A0B2}" type="slidenum">
              <a:rPr lang="en-US"/>
              <a:pPr/>
              <a:t>67</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3F0E9-5A16-4FBD-9945-9C415D09CCF2}" type="slidenum">
              <a:rPr lang="en-US"/>
              <a:pPr/>
              <a:t>68</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D83045-632C-48A8-8EE6-1B27DE805837}" type="slidenum">
              <a:rPr lang="en-US"/>
              <a:pPr/>
              <a:t>69</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8B8FB0-89EE-4856-BD94-C3127BD01688}" type="slidenum">
              <a:rPr lang="en-US"/>
              <a:pPr/>
              <a:t>70</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A71550-32A5-4507-9CEE-D8315EAF93C2}" type="slidenum">
              <a:rPr lang="en-US"/>
              <a:pPr/>
              <a:t>74</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B0212-9FA3-4D25-87E4-878204CB7C5F}" type="slidenum">
              <a:rPr lang="en-US"/>
              <a:pPr/>
              <a:t>75</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434EB3-A379-41E2-9580-B9008DCF2459}" type="slidenum">
              <a:rPr lang="en-US"/>
              <a:pPr/>
              <a:t>76</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5D592-39C3-4EC7-91E0-5F4486A4BCFF}" type="slidenum">
              <a:rPr lang="en-US"/>
              <a:pPr/>
              <a:t>7</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77BED8-5236-468A-9954-70D038C28FCB}" type="slidenum">
              <a:rPr lang="en-US"/>
              <a:pPr/>
              <a:t>78</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0A94A-7E51-4CEA-A981-A02E12EECC39}" type="slidenum">
              <a:rPr lang="en-US"/>
              <a:pPr/>
              <a:t>79</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C38E10-D604-4A18-BDD2-B662F7E3BEEA}" type="slidenum">
              <a:rPr lang="en-US"/>
              <a:pPr/>
              <a:t>90</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E60A32-5DA9-4BED-BE63-5AD81A9EAE00}" type="slidenum">
              <a:rPr lang="en-US"/>
              <a:pPr/>
              <a:t>91</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90E47-F3DA-4E14-B2E6-444DBEC14055}" type="slidenum">
              <a:rPr lang="en-US"/>
              <a:pPr/>
              <a:t>92</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8DA55-6E20-4D5E-8137-C7063FC3641B}" type="slidenum">
              <a:rPr lang="en-US"/>
              <a:pPr/>
              <a:t>93</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864370-DA2D-4768-AC12-4EE2CE47D4C8}" type="slidenum">
              <a:rPr lang="en-US"/>
              <a:pPr/>
              <a:t>94</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F8C73-84EC-4ED2-9C5C-0653A07B3640}" type="slidenum">
              <a:rPr lang="en-US"/>
              <a:pPr/>
              <a:t>96</a:t>
            </a:fld>
            <a:endParaRPr lang="en-US"/>
          </a:p>
        </p:txBody>
      </p:sp>
      <p:sp>
        <p:nvSpPr>
          <p:cNvPr id="180226" name="Rectangle 1026"/>
          <p:cNvSpPr>
            <a:spLocks noGrp="1" noRot="1" noChangeAspect="1" noChangeArrowheads="1" noTextEdit="1"/>
          </p:cNvSpPr>
          <p:nvPr>
            <p:ph type="sldImg"/>
          </p:nvPr>
        </p:nvSpPr>
        <p:spPr>
          <a:ln/>
        </p:spPr>
      </p:sp>
      <p:sp>
        <p:nvSpPr>
          <p:cNvPr id="18022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9AC4B043-6CDB-4CEF-A7F6-C9EE6E094938}" type="slidenum">
              <a:rPr lang="en-US"/>
              <a:pPr/>
              <a:t>98</a:t>
            </a:fld>
            <a:endParaRPr lang="en-US"/>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4B15C-C379-4D3A-BC45-DFFC8224F093}" type="slidenum">
              <a:rPr lang="en-US"/>
              <a:pPr/>
              <a:t>100</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49BBFE-0C03-4B4F-8448-E705D83D53F0}" type="slidenum">
              <a:rPr lang="en-US"/>
              <a:pPr/>
              <a:t>11</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1B4422-F4DA-4A08-BFCC-2D22344F26CC}" type="slidenum">
              <a:rPr lang="en-US"/>
              <a:pPr/>
              <a:t>102</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B9A996E2-F1FE-46B3-9805-81218520A443}" type="slidenum">
              <a:rPr lang="en-US"/>
              <a:pPr/>
              <a:t>103</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5"/>
          <p:cNvSpPr>
            <a:spLocks noGrp="1" noChangeArrowheads="1"/>
          </p:cNvSpPr>
          <p:nvPr>
            <p:ph type="sldNum" sz="quarter" idx="5"/>
          </p:nvPr>
        </p:nvSpPr>
        <p:spPr>
          <a:ln/>
        </p:spPr>
        <p:txBody>
          <a:bodyPr/>
          <a:lstStyle/>
          <a:p>
            <a:fld id="{EA7960DE-E4DE-4426-93A0-0C90288DECC2}" type="slidenum">
              <a:rPr lang="en-US"/>
              <a:pPr/>
              <a:t>104</a:t>
            </a:fld>
            <a:endParaRPr 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0B402-7C41-4BB9-8692-4813C52BC03F}" type="slidenum">
              <a:rPr lang="en-US"/>
              <a:pPr/>
              <a:t>12</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7208B-0F03-4073-BCC4-94387212F02D}" type="slidenum">
              <a:rPr lang="en-US"/>
              <a:pPr/>
              <a:t>13</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9B96D6-0DDE-4C4F-9A43-318D815CF640}" type="slidenum">
              <a:rPr lang="en-US"/>
              <a:pPr/>
              <a:t>14</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0"/>
            <a:ext cx="2160587"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450" y="0"/>
            <a:ext cx="6329363"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4450" y="0"/>
            <a:ext cx="2101850" cy="320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1600">
          <a:solidFill>
            <a:schemeClr val="tx2"/>
          </a:solidFill>
          <a:latin typeface="+mj-lt"/>
          <a:ea typeface="+mj-ea"/>
          <a:cs typeface="+mj-cs"/>
        </a:defRPr>
      </a:lvl1pPr>
      <a:lvl2pPr algn="l" rtl="0" fontAlgn="base">
        <a:spcBef>
          <a:spcPct val="0"/>
        </a:spcBef>
        <a:spcAft>
          <a:spcPct val="0"/>
        </a:spcAft>
        <a:defRPr sz="1600">
          <a:solidFill>
            <a:schemeClr val="tx2"/>
          </a:solidFill>
          <a:latin typeface="Arial" charset="0"/>
          <a:ea typeface="ＭＳ Ｐゴシック" pitchFamily="-96" charset="-128"/>
        </a:defRPr>
      </a:lvl2pPr>
      <a:lvl3pPr algn="l" rtl="0" fontAlgn="base">
        <a:spcBef>
          <a:spcPct val="0"/>
        </a:spcBef>
        <a:spcAft>
          <a:spcPct val="0"/>
        </a:spcAft>
        <a:defRPr sz="1600">
          <a:solidFill>
            <a:schemeClr val="tx2"/>
          </a:solidFill>
          <a:latin typeface="Arial" charset="0"/>
          <a:ea typeface="ＭＳ Ｐゴシック" pitchFamily="-96" charset="-128"/>
        </a:defRPr>
      </a:lvl3pPr>
      <a:lvl4pPr algn="l" rtl="0" fontAlgn="base">
        <a:spcBef>
          <a:spcPct val="0"/>
        </a:spcBef>
        <a:spcAft>
          <a:spcPct val="0"/>
        </a:spcAft>
        <a:defRPr sz="1600">
          <a:solidFill>
            <a:schemeClr val="tx2"/>
          </a:solidFill>
          <a:latin typeface="Arial" charset="0"/>
          <a:ea typeface="ＭＳ Ｐゴシック" pitchFamily="-96" charset="-128"/>
        </a:defRPr>
      </a:lvl4pPr>
      <a:lvl5pPr algn="l" rtl="0" fontAlgn="base">
        <a:spcBef>
          <a:spcPct val="0"/>
        </a:spcBef>
        <a:spcAft>
          <a:spcPct val="0"/>
        </a:spcAft>
        <a:defRPr sz="1600">
          <a:solidFill>
            <a:schemeClr val="tx2"/>
          </a:solidFill>
          <a:latin typeface="Arial" charset="0"/>
          <a:ea typeface="ＭＳ Ｐゴシック" pitchFamily="-96" charset="-128"/>
        </a:defRPr>
      </a:lvl5pPr>
      <a:lvl6pPr marL="457200" algn="l" rtl="0" fontAlgn="base">
        <a:spcBef>
          <a:spcPct val="0"/>
        </a:spcBef>
        <a:spcAft>
          <a:spcPct val="0"/>
        </a:spcAft>
        <a:defRPr sz="1600">
          <a:solidFill>
            <a:schemeClr val="tx2"/>
          </a:solidFill>
          <a:latin typeface="Arial" charset="0"/>
          <a:ea typeface="ＭＳ Ｐゴシック" pitchFamily="-96" charset="-128"/>
        </a:defRPr>
      </a:lvl6pPr>
      <a:lvl7pPr marL="914400" algn="l" rtl="0" fontAlgn="base">
        <a:spcBef>
          <a:spcPct val="0"/>
        </a:spcBef>
        <a:spcAft>
          <a:spcPct val="0"/>
        </a:spcAft>
        <a:defRPr sz="1600">
          <a:solidFill>
            <a:schemeClr val="tx2"/>
          </a:solidFill>
          <a:latin typeface="Arial" charset="0"/>
          <a:ea typeface="ＭＳ Ｐゴシック" pitchFamily="-96" charset="-128"/>
        </a:defRPr>
      </a:lvl7pPr>
      <a:lvl8pPr marL="1371600" algn="l" rtl="0" fontAlgn="base">
        <a:spcBef>
          <a:spcPct val="0"/>
        </a:spcBef>
        <a:spcAft>
          <a:spcPct val="0"/>
        </a:spcAft>
        <a:defRPr sz="1600">
          <a:solidFill>
            <a:schemeClr val="tx2"/>
          </a:solidFill>
          <a:latin typeface="Arial" charset="0"/>
          <a:ea typeface="ＭＳ Ｐゴシック" pitchFamily="-96" charset="-128"/>
        </a:defRPr>
      </a:lvl8pPr>
      <a:lvl9pPr marL="1828800" algn="l" rtl="0" fontAlgn="base">
        <a:spcBef>
          <a:spcPct val="0"/>
        </a:spcBef>
        <a:spcAft>
          <a:spcPct val="0"/>
        </a:spcAft>
        <a:defRPr sz="1600">
          <a:solidFill>
            <a:schemeClr val="tx2"/>
          </a:solidFill>
          <a:latin typeface="Arial" charset="0"/>
          <a:ea typeface="ＭＳ Ｐゴシック" pitchFamily="-96"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9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cstate="print"/>
          <a:srcRect/>
          <a:stretch>
            <a:fillRect/>
          </a:stretch>
        </p:blipFill>
        <p:spPr bwMode="auto">
          <a:xfrm>
            <a:off x="304800" y="2438400"/>
            <a:ext cx="8535987" cy="4273550"/>
          </a:xfrm>
          <a:prstGeom prst="rect">
            <a:avLst/>
          </a:prstGeom>
          <a:noFill/>
        </p:spPr>
      </p:pic>
      <p:sp>
        <p:nvSpPr>
          <p:cNvPr id="120835" name="Text Box 3"/>
          <p:cNvSpPr txBox="1">
            <a:spLocks noChangeArrowheads="1"/>
          </p:cNvSpPr>
          <p:nvPr/>
        </p:nvSpPr>
        <p:spPr bwMode="auto">
          <a:xfrm>
            <a:off x="685800" y="1447800"/>
            <a:ext cx="6829425" cy="523220"/>
          </a:xfrm>
          <a:prstGeom prst="rect">
            <a:avLst/>
          </a:prstGeom>
          <a:noFill/>
          <a:ln w="9525">
            <a:noFill/>
            <a:miter lim="800000"/>
            <a:headEnd/>
            <a:tailEnd/>
          </a:ln>
          <a:effectLst/>
        </p:spPr>
        <p:txBody>
          <a:bodyPr>
            <a:spAutoFit/>
          </a:bodyPr>
          <a:lstStyle/>
          <a:p>
            <a:pPr>
              <a:spcBef>
                <a:spcPct val="50000"/>
              </a:spcBef>
            </a:pPr>
            <a:r>
              <a:rPr lang="en-US" sz="2800" b="1" dirty="0">
                <a:solidFill>
                  <a:schemeClr val="accent2"/>
                </a:solidFill>
                <a:latin typeface="Times New Roman" pitchFamily="18" charset="0"/>
                <a:cs typeface="Times New Roman" pitchFamily="18" charset="0"/>
              </a:rPr>
              <a:t>Isolating, cloning, and sequencing DNA</a:t>
            </a:r>
          </a:p>
        </p:txBody>
      </p:sp>
      <p:sp>
        <p:nvSpPr>
          <p:cNvPr id="120836" name="Text Box 4"/>
          <p:cNvSpPr txBox="1">
            <a:spLocks noChangeArrowheads="1"/>
          </p:cNvSpPr>
          <p:nvPr/>
        </p:nvSpPr>
        <p:spPr bwMode="auto">
          <a:xfrm>
            <a:off x="304800" y="762000"/>
            <a:ext cx="8102600" cy="584775"/>
          </a:xfrm>
          <a:prstGeom prst="rect">
            <a:avLst/>
          </a:prstGeom>
          <a:noFill/>
          <a:ln w="9525">
            <a:noFill/>
            <a:miter lim="800000"/>
            <a:headEnd/>
            <a:tailEnd/>
          </a:ln>
          <a:effectLst/>
        </p:spPr>
        <p:txBody>
          <a:bodyPr>
            <a:spAutoFit/>
          </a:bodyPr>
          <a:lstStyle/>
          <a:p>
            <a:pPr>
              <a:spcBef>
                <a:spcPct val="50000"/>
              </a:spcBef>
            </a:pPr>
            <a:r>
              <a:rPr lang="en-US" sz="3200" b="1" dirty="0">
                <a:solidFill>
                  <a:srgbClr val="FF0000"/>
                </a:solidFill>
                <a:latin typeface="Times New Roman" pitchFamily="18" charset="0"/>
                <a:cs typeface="Times New Roman" pitchFamily="18" charset="0"/>
              </a:rPr>
              <a:t>Analyzing and manipulating DNA</a:t>
            </a:r>
          </a:p>
        </p:txBody>
      </p:sp>
      <p:sp>
        <p:nvSpPr>
          <p:cNvPr id="5" name="TextBox 4"/>
          <p:cNvSpPr txBox="1"/>
          <p:nvPr/>
        </p:nvSpPr>
        <p:spPr>
          <a:xfrm>
            <a:off x="0" y="0"/>
            <a:ext cx="8915400" cy="646331"/>
          </a:xfrm>
          <a:prstGeom prst="rect">
            <a:avLst/>
          </a:prstGeom>
          <a:noFill/>
        </p:spPr>
        <p:txBody>
          <a:bodyPr wrap="square" rtlCol="0">
            <a:spAutoFit/>
          </a:bodyPr>
          <a:lstStyle/>
          <a:p>
            <a:r>
              <a:rPr lang="en-US" sz="3600" b="1" dirty="0" smtClean="0">
                <a:solidFill>
                  <a:srgbClr val="FF0000"/>
                </a:solidFill>
                <a:latin typeface="Times New Roman" pitchFamily="18" charset="0"/>
                <a:cs typeface="Times New Roman" pitchFamily="18" charset="0"/>
              </a:rPr>
              <a:t>Techniques </a:t>
            </a:r>
            <a:r>
              <a:rPr lang="en-US" sz="3600" b="1" dirty="0" smtClean="0">
                <a:solidFill>
                  <a:srgbClr val="FF0000"/>
                </a:solidFill>
                <a:latin typeface="Times New Roman" pitchFamily="18" charset="0"/>
                <a:cs typeface="Times New Roman" pitchFamily="18" charset="0"/>
              </a:rPr>
              <a:t>of Molecular Biology</a:t>
            </a:r>
            <a:endParaRPr lang="en-US" sz="3600" b="1" dirty="0">
              <a:solidFill>
                <a:srgbClr val="FF000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21_Figure05"/>
          <p:cNvPicPr>
            <a:picLocks noChangeAspect="1" noChangeArrowheads="1"/>
          </p:cNvPicPr>
          <p:nvPr/>
        </p:nvPicPr>
        <p:blipFill>
          <a:blip r:embed="rId2" cstate="print"/>
          <a:srcRect/>
          <a:stretch>
            <a:fillRect/>
          </a:stretch>
        </p:blipFill>
        <p:spPr bwMode="auto">
          <a:xfrm>
            <a:off x="296863" y="495300"/>
            <a:ext cx="8548687" cy="5865813"/>
          </a:xfrm>
          <a:prstGeom prst="rect">
            <a:avLst/>
          </a:prstGeom>
          <a:noFill/>
        </p:spPr>
      </p:pic>
      <p:sp>
        <p:nvSpPr>
          <p:cNvPr id="5" name="TextBox 4"/>
          <p:cNvSpPr txBox="1"/>
          <p:nvPr/>
        </p:nvSpPr>
        <p:spPr>
          <a:xfrm>
            <a:off x="304800" y="0"/>
            <a:ext cx="6019800" cy="457200"/>
          </a:xfrm>
          <a:prstGeom prst="rect">
            <a:avLst/>
          </a:prstGeom>
          <a:noFill/>
        </p:spPr>
        <p:txBody>
          <a:bodyPr wrap="square" rtlCol="0">
            <a:spAutoFit/>
          </a:bodyPr>
          <a:lstStyle/>
          <a:p>
            <a:r>
              <a:rPr lang="en-US" dirty="0" smtClean="0"/>
              <a:t>Cleavage of </a:t>
            </a:r>
            <a:r>
              <a:rPr lang="en-US" b="1" dirty="0" err="1" smtClean="0">
                <a:latin typeface="Times New Roman" pitchFamily="18" charset="0"/>
                <a:cs typeface="Times New Roman" pitchFamily="18" charset="0"/>
              </a:rPr>
              <a:t>EcoRI</a:t>
            </a:r>
            <a:r>
              <a:rPr lang="en-US" dirty="0" smtClean="0"/>
              <a:t> site</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descr="07032"/>
          <p:cNvPicPr>
            <a:picLocks noChangeAspect="1" noChangeArrowheads="1"/>
          </p:cNvPicPr>
          <p:nvPr/>
        </p:nvPicPr>
        <p:blipFill>
          <a:blip r:embed="rId3" cstate="print"/>
          <a:srcRect/>
          <a:stretch>
            <a:fillRect/>
          </a:stretch>
        </p:blipFill>
        <p:spPr bwMode="auto">
          <a:xfrm>
            <a:off x="228600" y="228600"/>
            <a:ext cx="3892550" cy="6400800"/>
          </a:xfrm>
          <a:prstGeom prst="rect">
            <a:avLst/>
          </a:prstGeom>
          <a:noFill/>
          <a:ln w="9525">
            <a:noFill/>
            <a:miter lim="800000"/>
            <a:headEnd/>
            <a:tailEnd/>
          </a:ln>
          <a:effectLst/>
        </p:spPr>
      </p:pic>
      <p:sp>
        <p:nvSpPr>
          <p:cNvPr id="100356" name="Text Box 4"/>
          <p:cNvSpPr txBox="1">
            <a:spLocks noChangeArrowheads="1"/>
          </p:cNvSpPr>
          <p:nvPr/>
        </p:nvSpPr>
        <p:spPr bwMode="auto">
          <a:xfrm>
            <a:off x="4343400" y="381000"/>
            <a:ext cx="4267200" cy="5262979"/>
          </a:xfrm>
          <a:prstGeom prst="rect">
            <a:avLst/>
          </a:prstGeom>
          <a:noFill/>
          <a:ln w="9525">
            <a:noFill/>
            <a:miter lim="800000"/>
            <a:headEnd/>
            <a:tailEnd/>
          </a:ln>
          <a:effectLst/>
        </p:spPr>
        <p:txBody>
          <a:bodyPr>
            <a:spAutoFit/>
          </a:bodyPr>
          <a:lstStyle/>
          <a:p>
            <a:r>
              <a:rPr lang="en-US" b="1" dirty="0">
                <a:solidFill>
                  <a:srgbClr val="FF0000"/>
                </a:solidFill>
                <a:latin typeface="Times New Roman" pitchFamily="18" charset="0"/>
                <a:cs typeface="Times New Roman" pitchFamily="18" charset="0"/>
              </a:rPr>
              <a:t>Chromatin </a:t>
            </a:r>
            <a:r>
              <a:rPr lang="en-US" b="1" dirty="0" err="1">
                <a:solidFill>
                  <a:srgbClr val="FF0000"/>
                </a:solidFill>
                <a:latin typeface="Times New Roman" pitchFamily="18" charset="0"/>
                <a:cs typeface="Times New Roman" pitchFamily="18" charset="0"/>
              </a:rPr>
              <a:t>immunoprecipitation</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a:p>
            <a:r>
              <a:rPr lang="en-US" dirty="0">
                <a:solidFill>
                  <a:schemeClr val="accent2"/>
                </a:solidFill>
                <a:latin typeface="Times New Roman" pitchFamily="18" charset="0"/>
                <a:cs typeface="Times New Roman" pitchFamily="18" charset="0"/>
              </a:rPr>
              <a:t>This methodology allows the identification of the sites in a genome that are occupied </a:t>
            </a:r>
            <a:r>
              <a:rPr lang="en-US" i="1" dirty="0">
                <a:solidFill>
                  <a:schemeClr val="accent2"/>
                </a:solidFill>
                <a:latin typeface="Times New Roman" pitchFamily="18" charset="0"/>
                <a:cs typeface="Times New Roman" pitchFamily="18" charset="0"/>
              </a:rPr>
              <a:t>in vivo</a:t>
            </a:r>
            <a:r>
              <a:rPr lang="en-US" dirty="0">
                <a:solidFill>
                  <a:schemeClr val="accent2"/>
                </a:solidFill>
                <a:latin typeface="Times New Roman" pitchFamily="18" charset="0"/>
                <a:cs typeface="Times New Roman" pitchFamily="18" charset="0"/>
              </a:rPr>
              <a:t> by a gene regulatory protein.</a:t>
            </a:r>
            <a:r>
              <a:rPr lang="en-US" dirty="0">
                <a:latin typeface="Times New Roman" pitchFamily="18" charset="0"/>
                <a:cs typeface="Times New Roman" pitchFamily="18" charset="0"/>
              </a:rPr>
              <a:t> The amplification of DNA by the polymerase chain reaction (PCR</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The identities of the precipitated, amplified DNA fragments can be determined by hybridizing the mixture of fragments to DNA </a:t>
            </a:r>
            <a:r>
              <a:rPr lang="en-US" dirty="0" smtClean="0">
                <a:latin typeface="Times New Roman" pitchFamily="18" charset="0"/>
                <a:cs typeface="Times New Roman" pitchFamily="18" charset="0"/>
              </a:rPr>
              <a:t>microarrays. </a:t>
            </a:r>
            <a:endParaRPr lang="en-US" dirty="0">
              <a:latin typeface="Times New Roman" pitchFamily="18" charset="0"/>
              <a:cs typeface="Times New Roman"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21_Figure30"/>
          <p:cNvPicPr>
            <a:picLocks noChangeAspect="1" noChangeArrowheads="1"/>
          </p:cNvPicPr>
          <p:nvPr/>
        </p:nvPicPr>
        <p:blipFill>
          <a:blip r:embed="rId2" cstate="print"/>
          <a:srcRect/>
          <a:stretch>
            <a:fillRect/>
          </a:stretch>
        </p:blipFill>
        <p:spPr bwMode="auto">
          <a:xfrm>
            <a:off x="4114800" y="593725"/>
            <a:ext cx="4361434" cy="6264275"/>
          </a:xfrm>
          <a:prstGeom prst="rect">
            <a:avLst/>
          </a:prstGeom>
          <a:noFill/>
        </p:spPr>
      </p:pic>
      <p:sp>
        <p:nvSpPr>
          <p:cNvPr id="5" name="TextBox 4"/>
          <p:cNvSpPr txBox="1"/>
          <p:nvPr/>
        </p:nvSpPr>
        <p:spPr>
          <a:xfrm>
            <a:off x="0" y="0"/>
            <a:ext cx="91440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In vitro selection can be used to identify a protein’s DNA- or RNA-binding site</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07031"/>
          <p:cNvPicPr>
            <a:picLocks noChangeAspect="1" noChangeArrowheads="1"/>
          </p:cNvPicPr>
          <p:nvPr/>
        </p:nvPicPr>
        <p:blipFill>
          <a:blip r:embed="rId3" cstate="print"/>
          <a:srcRect/>
          <a:stretch>
            <a:fillRect/>
          </a:stretch>
        </p:blipFill>
        <p:spPr bwMode="auto">
          <a:xfrm>
            <a:off x="0" y="381000"/>
            <a:ext cx="3873500" cy="6096000"/>
          </a:xfrm>
          <a:prstGeom prst="rect">
            <a:avLst/>
          </a:prstGeom>
          <a:noFill/>
          <a:ln w="9525">
            <a:noFill/>
            <a:miter lim="800000"/>
            <a:headEnd/>
            <a:tailEnd/>
          </a:ln>
          <a:effectLst/>
        </p:spPr>
      </p:pic>
      <p:sp>
        <p:nvSpPr>
          <p:cNvPr id="101380" name="Text Box 4"/>
          <p:cNvSpPr txBox="1">
            <a:spLocks noChangeArrowheads="1"/>
          </p:cNvSpPr>
          <p:nvPr/>
        </p:nvSpPr>
        <p:spPr bwMode="auto">
          <a:xfrm>
            <a:off x="3810000" y="0"/>
            <a:ext cx="5334000" cy="6134100"/>
          </a:xfrm>
          <a:prstGeom prst="rect">
            <a:avLst/>
          </a:prstGeom>
          <a:noFill/>
          <a:ln w="9525">
            <a:noFill/>
            <a:miter lim="800000"/>
            <a:headEnd/>
            <a:tailEnd/>
          </a:ln>
          <a:effectLst/>
        </p:spPr>
        <p:txBody>
          <a:bodyPr>
            <a:spAutoFit/>
          </a:bodyPr>
          <a:lstStyle/>
          <a:p>
            <a:r>
              <a:rPr lang="en-US" sz="1800" b="1" dirty="0">
                <a:solidFill>
                  <a:srgbClr val="FF0000"/>
                </a:solidFill>
                <a:latin typeface="Times New Roman" pitchFamily="18" charset="0"/>
                <a:cs typeface="Times New Roman" pitchFamily="18" charset="0"/>
              </a:rPr>
              <a:t>A method for determining the DNA sequence recognized by a gene regulatory protein.</a:t>
            </a:r>
            <a:endParaRPr lang="en-US" sz="1800" dirty="0">
              <a:solidFill>
                <a:srgbClr val="FF0000"/>
              </a:solidFill>
              <a:latin typeface="Times New Roman" pitchFamily="18" charset="0"/>
              <a:cs typeface="Times New Roman" pitchFamily="18" charset="0"/>
            </a:endParaRPr>
          </a:p>
          <a:p>
            <a:r>
              <a:rPr lang="en-US" sz="1800" dirty="0">
                <a:latin typeface="Times New Roman" pitchFamily="18" charset="0"/>
                <a:cs typeface="Times New Roman" pitchFamily="18" charset="0"/>
              </a:rPr>
              <a:t>A purified gene regulatory protein is mixed with millions of different short DNA fragments, each with a different sequence of nucleotides. A collection of such DNA fragments can be produced by programming a DNA synthesizer, a machine that chemically synthesizes DNA of any desired </a:t>
            </a:r>
            <a:r>
              <a:rPr lang="en-US" sz="1800" dirty="0" smtClean="0">
                <a:latin typeface="Times New Roman" pitchFamily="18" charset="0"/>
                <a:cs typeface="Times New Roman" pitchFamily="18" charset="0"/>
              </a:rPr>
              <a:t>sequence. </a:t>
            </a:r>
            <a:r>
              <a:rPr lang="en-US" sz="1800" dirty="0">
                <a:latin typeface="Times New Roman" pitchFamily="18" charset="0"/>
                <a:cs typeface="Times New Roman" pitchFamily="18" charset="0"/>
              </a:rPr>
              <a:t>For example, there are 4</a:t>
            </a:r>
            <a:r>
              <a:rPr lang="en-US" sz="1800" baseline="30000" dirty="0">
                <a:latin typeface="Times New Roman" pitchFamily="18" charset="0"/>
                <a:cs typeface="Times New Roman" pitchFamily="18" charset="0"/>
              </a:rPr>
              <a:t>11</a:t>
            </a:r>
            <a:r>
              <a:rPr lang="en-US" sz="1800" dirty="0">
                <a:latin typeface="Times New Roman" pitchFamily="18" charset="0"/>
                <a:cs typeface="Times New Roman" pitchFamily="18" charset="0"/>
              </a:rPr>
              <a:t>, or approximately 4.2 million possible sequences for a DNA fragment of 11 nucleotides. The double-stranded DNA fragments that bind tightly to the gene regulatory protein are then separated from the DNA fragments that fail to bind. One method for accomplishing this separation is through gel-mobility </a:t>
            </a:r>
            <a:r>
              <a:rPr lang="en-US" sz="1800" dirty="0" smtClean="0">
                <a:latin typeface="Times New Roman" pitchFamily="18" charset="0"/>
                <a:cs typeface="Times New Roman" pitchFamily="18" charset="0"/>
              </a:rPr>
              <a:t>shifts. </a:t>
            </a:r>
            <a:r>
              <a:rPr lang="en-US" sz="1800" dirty="0">
                <a:latin typeface="Times New Roman" pitchFamily="18" charset="0"/>
                <a:cs typeface="Times New Roman" pitchFamily="18" charset="0"/>
              </a:rPr>
              <a:t>After separation of the DNA–protein complexes from the free DNA, the DNA fragments are removed from the protein, and several additional rounds of the same selection process are carried out. The nucleotide sequences of those DNA fragments that remain through multiple rounds of selection can be determined, and a consensus DNA recognition sequence can be generated.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06097_1"/>
          <p:cNvPicPr>
            <a:picLocks noChangeAspect="1" noChangeArrowheads="1"/>
          </p:cNvPicPr>
          <p:nvPr/>
        </p:nvPicPr>
        <p:blipFill>
          <a:blip r:embed="rId3" cstate="print"/>
          <a:srcRect/>
          <a:stretch>
            <a:fillRect/>
          </a:stretch>
        </p:blipFill>
        <p:spPr bwMode="auto">
          <a:xfrm>
            <a:off x="228600" y="228600"/>
            <a:ext cx="5216525" cy="6400800"/>
          </a:xfrm>
          <a:prstGeom prst="rect">
            <a:avLst/>
          </a:prstGeom>
          <a:noFill/>
          <a:ln w="9525">
            <a:noFill/>
            <a:miter lim="800000"/>
            <a:headEnd/>
            <a:tailEnd/>
          </a:ln>
          <a:effectLst/>
        </p:spPr>
      </p:pic>
      <p:sp>
        <p:nvSpPr>
          <p:cNvPr id="8196" name="Text Box 4"/>
          <p:cNvSpPr txBox="1">
            <a:spLocks noChangeArrowheads="1"/>
          </p:cNvSpPr>
          <p:nvPr/>
        </p:nvSpPr>
        <p:spPr bwMode="auto">
          <a:xfrm>
            <a:off x="5257800" y="0"/>
            <a:ext cx="3886200" cy="6001643"/>
          </a:xfrm>
          <a:prstGeom prst="rect">
            <a:avLst/>
          </a:prstGeom>
          <a:noFill/>
          <a:ln w="9525">
            <a:noFill/>
            <a:miter lim="800000"/>
            <a:headEnd/>
            <a:tailEnd/>
          </a:ln>
          <a:effectLst/>
        </p:spPr>
        <p:txBody>
          <a:bodyPr>
            <a:spAutoFit/>
          </a:bodyPr>
          <a:lstStyle/>
          <a:p>
            <a:r>
              <a:rPr lang="en-US" b="1" i="1" dirty="0">
                <a:solidFill>
                  <a:schemeClr val="accent2"/>
                </a:solidFill>
                <a:latin typeface="Times New Roman" pitchFamily="18" charset="0"/>
                <a:cs typeface="Times New Roman" pitchFamily="18" charset="0"/>
              </a:rPr>
              <a:t>In vitro </a:t>
            </a:r>
            <a:r>
              <a:rPr lang="en-US" b="1" dirty="0">
                <a:solidFill>
                  <a:schemeClr val="accent2"/>
                </a:solidFill>
                <a:latin typeface="Times New Roman" pitchFamily="18" charset="0"/>
                <a:cs typeface="Times New Roman" pitchFamily="18" charset="0"/>
              </a:rPr>
              <a:t>selection of a synthetic </a:t>
            </a:r>
            <a:r>
              <a:rPr lang="en-US" b="1" dirty="0" err="1">
                <a:solidFill>
                  <a:schemeClr val="accent2"/>
                </a:solidFill>
                <a:latin typeface="Times New Roman" pitchFamily="18" charset="0"/>
                <a:cs typeface="Times New Roman" pitchFamily="18" charset="0"/>
              </a:rPr>
              <a:t>ribozyme</a:t>
            </a:r>
            <a:r>
              <a:rPr lang="en-US" b="1" dirty="0">
                <a:solidFill>
                  <a:schemeClr val="accent2"/>
                </a:solidFill>
                <a:latin typeface="Times New Roman" pitchFamily="18" charset="0"/>
                <a:cs typeface="Times New Roman" pitchFamily="18" charset="0"/>
              </a:rPr>
              <a:t>.</a:t>
            </a:r>
            <a:r>
              <a:rPr lang="en-US" sz="1600" dirty="0">
                <a:latin typeface="Times New Roman" pitchFamily="18" charset="0"/>
                <a:cs typeface="Times New Roman" pitchFamily="18" charset="0"/>
              </a:rPr>
              <a:t/>
            </a:r>
            <a:br>
              <a:rPr lang="en-US" sz="1600" dirty="0">
                <a:latin typeface="Times New Roman" pitchFamily="18" charset="0"/>
                <a:cs typeface="Times New Roman" pitchFamily="18" charset="0"/>
              </a:rPr>
            </a:b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Beginning with a large pool of nucleic acid molecules synthesized in the laboratory, those rare </a:t>
            </a:r>
            <a:r>
              <a:rPr lang="en-US" sz="1600" dirty="0" err="1">
                <a:latin typeface="Times New Roman" pitchFamily="18" charset="0"/>
                <a:cs typeface="Times New Roman" pitchFamily="18" charset="0"/>
              </a:rPr>
              <a:t>RNAmolecules</a:t>
            </a:r>
            <a:r>
              <a:rPr lang="en-US" sz="1600" dirty="0">
                <a:latin typeface="Times New Roman" pitchFamily="18" charset="0"/>
                <a:cs typeface="Times New Roman" pitchFamily="18" charset="0"/>
              </a:rPr>
              <a:t> that possess a specified catalytic activity can be isolated and studied. Although a specific example (that of an </a:t>
            </a:r>
            <a:r>
              <a:rPr lang="en-US" sz="1600" dirty="0" err="1">
                <a:latin typeface="Times New Roman" pitchFamily="18" charset="0"/>
                <a:cs typeface="Times New Roman" pitchFamily="18" charset="0"/>
              </a:rPr>
              <a:t>autophosphorylating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ribozyme</a:t>
            </a:r>
            <a:r>
              <a:rPr lang="en-US" sz="1600" dirty="0">
                <a:latin typeface="Times New Roman" pitchFamily="18" charset="0"/>
                <a:cs typeface="Times New Roman" pitchFamily="18" charset="0"/>
              </a:rPr>
              <a:t>) is shown, variations of this procedure have been used to generate many of the </a:t>
            </a:r>
            <a:r>
              <a:rPr lang="en-US" sz="1600" dirty="0" err="1" smtClean="0">
                <a:latin typeface="Times New Roman" pitchFamily="18" charset="0"/>
                <a:cs typeface="Times New Roman" pitchFamily="18" charset="0"/>
              </a:rPr>
              <a:t>ribozymes</a:t>
            </a:r>
            <a:r>
              <a:rPr lang="en-US" sz="1600" dirty="0" smtClean="0">
                <a:latin typeface="Times New Roman" pitchFamily="18" charset="0"/>
                <a:cs typeface="Times New Roman" pitchFamily="18" charset="0"/>
              </a:rPr>
              <a:t>. During </a:t>
            </a:r>
            <a:r>
              <a:rPr lang="en-US" sz="1600" dirty="0">
                <a:latin typeface="Times New Roman" pitchFamily="18" charset="0"/>
                <a:cs typeface="Times New Roman" pitchFamily="18" charset="0"/>
              </a:rPr>
              <a:t>the </a:t>
            </a:r>
            <a:r>
              <a:rPr lang="en-US" sz="1600" dirty="0" err="1">
                <a:latin typeface="Times New Roman" pitchFamily="18" charset="0"/>
                <a:cs typeface="Times New Roman" pitchFamily="18" charset="0"/>
              </a:rPr>
              <a:t>autophosphorylation</a:t>
            </a:r>
            <a:r>
              <a:rPr lang="en-US" sz="1600" dirty="0">
                <a:latin typeface="Times New Roman" pitchFamily="18" charset="0"/>
                <a:cs typeface="Times New Roman" pitchFamily="18" charset="0"/>
              </a:rPr>
              <a:t> step, the RNA molecules are sufficiently dilute to prevent the “cross”-</a:t>
            </a:r>
            <a:r>
              <a:rPr lang="en-US" sz="1600" dirty="0" err="1">
                <a:latin typeface="Times New Roman" pitchFamily="18" charset="0"/>
                <a:cs typeface="Times New Roman" pitchFamily="18" charset="0"/>
              </a:rPr>
              <a:t>phosphorylation</a:t>
            </a:r>
            <a:r>
              <a:rPr lang="en-US" sz="1600" dirty="0">
                <a:latin typeface="Times New Roman" pitchFamily="18" charset="0"/>
                <a:cs typeface="Times New Roman" pitchFamily="18" charset="0"/>
              </a:rPr>
              <a:t> of additional RNA molecules. In reality, several repetitions of this procedure are necessary to select the very rare RNA molecules with catalytic activity. Thus the material initially eluted from the column is converted back into DNA, amplified many fold (using reverse transcriptase and </a:t>
            </a:r>
            <a:r>
              <a:rPr lang="en-US" sz="1600" dirty="0" smtClean="0">
                <a:latin typeface="Times New Roman" pitchFamily="18" charset="0"/>
                <a:cs typeface="Times New Roman" pitchFamily="18" charset="0"/>
              </a:rPr>
              <a:t>PCR), </a:t>
            </a:r>
            <a:r>
              <a:rPr lang="en-US" sz="1600" dirty="0">
                <a:latin typeface="Times New Roman" pitchFamily="18" charset="0"/>
                <a:cs typeface="Times New Roman" pitchFamily="18" charset="0"/>
              </a:rPr>
              <a:t>transcribed back into RNA, and subjected to repeated rounds of selection.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06097_2"/>
          <p:cNvPicPr>
            <a:picLocks noChangeAspect="1" noChangeArrowheads="1"/>
          </p:cNvPicPr>
          <p:nvPr/>
        </p:nvPicPr>
        <p:blipFill>
          <a:blip r:embed="rId3" cstate="print"/>
          <a:srcRect/>
          <a:stretch>
            <a:fillRect/>
          </a:stretch>
        </p:blipFill>
        <p:spPr bwMode="auto">
          <a:xfrm>
            <a:off x="228600" y="228600"/>
            <a:ext cx="5072063" cy="6400800"/>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21_Figure31"/>
          <p:cNvPicPr>
            <a:picLocks noChangeAspect="1" noChangeArrowheads="1"/>
          </p:cNvPicPr>
          <p:nvPr/>
        </p:nvPicPr>
        <p:blipFill>
          <a:blip r:embed="rId2" cstate="print"/>
          <a:srcRect/>
          <a:stretch>
            <a:fillRect/>
          </a:stretch>
        </p:blipFill>
        <p:spPr bwMode="auto">
          <a:xfrm>
            <a:off x="1981200" y="1219200"/>
            <a:ext cx="5181600" cy="4895027"/>
          </a:xfrm>
          <a:prstGeom prst="rect">
            <a:avLst/>
          </a:prstGeom>
          <a:noFill/>
        </p:spPr>
      </p:pic>
      <p:sp>
        <p:nvSpPr>
          <p:cNvPr id="5" name="TextBox 4"/>
          <p:cNvSpPr txBox="1"/>
          <p:nvPr/>
        </p:nvSpPr>
        <p:spPr>
          <a:xfrm>
            <a:off x="304800" y="381000"/>
            <a:ext cx="6553200" cy="457200"/>
          </a:xfrm>
          <a:prstGeom prst="rect">
            <a:avLst/>
          </a:prstGeom>
          <a:noFill/>
        </p:spPr>
        <p:txBody>
          <a:bodyPr wrap="square" rtlCol="0">
            <a:spAutoFit/>
          </a:bodyPr>
          <a:lstStyle/>
          <a:p>
            <a:r>
              <a:rPr lang="en-US" b="1" dirty="0" smtClean="0">
                <a:latin typeface="Times New Roman" pitchFamily="18" charset="0"/>
                <a:cs typeface="Times New Roman" pitchFamily="18" charset="0"/>
              </a:rPr>
              <a:t>SELEX sequence logo</a:t>
            </a:r>
            <a:endParaRPr lang="en-US" b="1"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302359"/>
            <a:ext cx="3971925" cy="6555641"/>
          </a:xfrm>
          <a:prstGeom prst="rect">
            <a:avLst/>
          </a:prstGeom>
          <a:noFill/>
          <a:ln w="9525">
            <a:noFill/>
            <a:miter lim="800000"/>
            <a:headEnd/>
            <a:tailEnd/>
          </a:ln>
          <a:effectLst/>
        </p:spPr>
        <p:txBody>
          <a:bodyPr>
            <a:spAutoFit/>
          </a:bodyPr>
          <a:lstStyle/>
          <a:p>
            <a:pPr>
              <a:spcBef>
                <a:spcPct val="50000"/>
              </a:spcBef>
            </a:pPr>
            <a:r>
              <a:rPr lang="en-US" sz="2000" b="1" dirty="0">
                <a:latin typeface="Times New Roman" pitchFamily="18" charset="0"/>
                <a:cs typeface="Times New Roman" pitchFamily="18" charset="0"/>
              </a:rPr>
              <a:t>Restriction nucleases produce DNA fragments that can be easily joined together.</a:t>
            </a: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endParaRPr lang="en-US" sz="2000" dirty="0">
              <a:latin typeface="Times New Roman" pitchFamily="18" charset="0"/>
              <a:cs typeface="Times New Roman" pitchFamily="18" charset="0"/>
            </a:endParaRPr>
          </a:p>
          <a:p>
            <a:pPr>
              <a:spcBef>
                <a:spcPct val="50000"/>
              </a:spcBef>
            </a:pPr>
            <a:r>
              <a:rPr lang="en-US" sz="2000" dirty="0">
                <a:latin typeface="Times New Roman" pitchFamily="18" charset="0"/>
                <a:cs typeface="Times New Roman" pitchFamily="18" charset="0"/>
              </a:rPr>
              <a:t>Fragments with the same cohesive ends can readily join by complementary base-pairing between their cohesive ends, as illustrated. The two DNA fragments that join in this example were both produced by the </a:t>
            </a:r>
            <a:r>
              <a:rPr lang="en-US" sz="2000" i="1" dirty="0" err="1">
                <a:latin typeface="Times New Roman" pitchFamily="18" charset="0"/>
                <a:cs typeface="Times New Roman" pitchFamily="18" charset="0"/>
              </a:rPr>
              <a:t>Eco</a:t>
            </a:r>
            <a:r>
              <a:rPr lang="en-US" sz="2000" dirty="0" err="1">
                <a:latin typeface="Times New Roman" pitchFamily="18" charset="0"/>
                <a:cs typeface="Times New Roman" pitchFamily="18" charset="0"/>
              </a:rPr>
              <a:t>RI</a:t>
            </a:r>
            <a:r>
              <a:rPr lang="en-US" sz="2000" dirty="0">
                <a:latin typeface="Times New Roman" pitchFamily="18" charset="0"/>
                <a:cs typeface="Times New Roman" pitchFamily="18" charset="0"/>
              </a:rPr>
              <a:t> restriction nuclease, whereas the three other fragments were produced by different restriction nucleases that generated different cohesive ends (see Figure 8–21). Blunt-ended fragments, like those generated by </a:t>
            </a:r>
            <a:r>
              <a:rPr lang="en-US" sz="2000" i="1" dirty="0" err="1">
                <a:latin typeface="Times New Roman" pitchFamily="18" charset="0"/>
                <a:cs typeface="Times New Roman" pitchFamily="18" charset="0"/>
              </a:rPr>
              <a:t>Hpa</a:t>
            </a:r>
            <a:r>
              <a:rPr lang="en-US" sz="2000" dirty="0" err="1">
                <a:latin typeface="Times New Roman" pitchFamily="18" charset="0"/>
                <a:cs typeface="Times New Roman" pitchFamily="18" charset="0"/>
              </a:rPr>
              <a:t>I</a:t>
            </a:r>
            <a:r>
              <a:rPr lang="en-US" sz="2000" dirty="0">
                <a:latin typeface="Times New Roman" pitchFamily="18" charset="0"/>
                <a:cs typeface="Times New Roman" pitchFamily="18" charset="0"/>
              </a:rPr>
              <a:t> (see Figure 8–21), can be spliced together with more difficulty. </a:t>
            </a:r>
          </a:p>
          <a:p>
            <a:pPr>
              <a:spcBef>
                <a:spcPct val="50000"/>
              </a:spcBef>
            </a:pPr>
            <a:endParaRPr lang="en-US" sz="2000" dirty="0">
              <a:latin typeface="Times New Roman" pitchFamily="18" charset="0"/>
              <a:cs typeface="Times New Roman" pitchFamily="18" charset="0"/>
            </a:endParaRPr>
          </a:p>
        </p:txBody>
      </p:sp>
      <p:pic>
        <p:nvPicPr>
          <p:cNvPr id="23555" name="Picture 3" descr="8"/>
          <p:cNvPicPr>
            <a:picLocks noChangeAspect="1" noChangeArrowheads="1"/>
          </p:cNvPicPr>
          <p:nvPr/>
        </p:nvPicPr>
        <p:blipFill>
          <a:blip r:embed="rId3" cstate="print"/>
          <a:srcRect/>
          <a:stretch>
            <a:fillRect/>
          </a:stretch>
        </p:blipFill>
        <p:spPr bwMode="auto">
          <a:xfrm>
            <a:off x="4160838" y="519113"/>
            <a:ext cx="4983162" cy="513238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1371600"/>
            <a:ext cx="4343400" cy="5155257"/>
          </a:xfrm>
          <a:prstGeom prst="rect">
            <a:avLst/>
          </a:prstGeom>
          <a:noFill/>
          <a:ln w="9525">
            <a:noFill/>
            <a:miter lim="800000"/>
            <a:headEnd/>
            <a:tailEnd/>
          </a:ln>
          <a:effectLst/>
        </p:spPr>
        <p:txBody>
          <a:bodyPr>
            <a:spAutoFit/>
          </a:bodyPr>
          <a:lstStyle/>
          <a:p>
            <a:pPr>
              <a:spcBef>
                <a:spcPct val="50000"/>
              </a:spcBef>
            </a:pPr>
            <a:r>
              <a:rPr lang="en-US" sz="1400" b="1" dirty="0">
                <a:latin typeface="Times New Roman" pitchFamily="18" charset="0"/>
                <a:cs typeface="Times New Roman" pitchFamily="18" charset="0"/>
              </a:rPr>
              <a:t>Methods for labeling DNA molecules </a:t>
            </a:r>
            <a:r>
              <a:rPr lang="en-US" sz="1400" b="1" i="1" dirty="0">
                <a:latin typeface="Times New Roman" pitchFamily="18" charset="0"/>
                <a:cs typeface="Times New Roman" pitchFamily="18" charset="0"/>
              </a:rPr>
              <a:t>in vitro.</a:t>
            </a:r>
            <a:r>
              <a:rPr lang="en-US" sz="1400" dirty="0">
                <a:latin typeface="Times New Roman" pitchFamily="18" charset="0"/>
                <a:cs typeface="Times New Roman" pitchFamily="18" charset="0"/>
              </a:rPr>
              <a:t/>
            </a:r>
            <a:br>
              <a:rPr lang="en-US" sz="1400" dirty="0">
                <a:latin typeface="Times New Roman" pitchFamily="18" charset="0"/>
                <a:cs typeface="Times New Roman" pitchFamily="18" charset="0"/>
              </a:rPr>
            </a:br>
            <a:endParaRPr lang="en-US" sz="1400" dirty="0">
              <a:latin typeface="Times New Roman" pitchFamily="18" charset="0"/>
              <a:cs typeface="Times New Roman" pitchFamily="18" charset="0"/>
            </a:endParaRPr>
          </a:p>
          <a:p>
            <a:pPr>
              <a:spcBef>
                <a:spcPct val="50000"/>
              </a:spcBef>
            </a:pPr>
            <a:r>
              <a:rPr lang="en-US" sz="1400" dirty="0">
                <a:latin typeface="Times New Roman" pitchFamily="18" charset="0"/>
                <a:cs typeface="Times New Roman" pitchFamily="18" charset="0"/>
              </a:rPr>
              <a:t>(A) A purified DNA polymerase enzyme labels all the nucleotides in a DNA molecule and can thereby produce highly radioactive DNA probes. (B) Polynucleotide </a:t>
            </a:r>
            <a:r>
              <a:rPr lang="en-US" sz="1400" dirty="0" err="1">
                <a:latin typeface="Times New Roman" pitchFamily="18" charset="0"/>
                <a:cs typeface="Times New Roman" pitchFamily="18" charset="0"/>
              </a:rPr>
              <a:t>kinase</a:t>
            </a:r>
            <a:r>
              <a:rPr lang="en-US" sz="1400" dirty="0">
                <a:latin typeface="Times New Roman" pitchFamily="18" charset="0"/>
                <a:cs typeface="Times New Roman" pitchFamily="18" charset="0"/>
              </a:rPr>
              <a:t> labels only the 5' ends of DNA strands; therefore, when labeling is followed by restriction nuclease cleavage, as shown, DNA molecules containing a single 5'-end-labeled strand can be readily obtained. (C) The method in (A) is also used to produce nonradioactive DNA molecules that carry a specific chemical marker that can be detected with an appropriate antibody. The modified nucleotide shown can be incorporated into DNA by DNA polymerase so as to allow the DNA molecule to serve as a probe that can be readily detected. The base on the nucleoside </a:t>
            </a:r>
            <a:r>
              <a:rPr lang="en-US" sz="1400" dirty="0" err="1">
                <a:latin typeface="Times New Roman" pitchFamily="18" charset="0"/>
                <a:cs typeface="Times New Roman" pitchFamily="18" charset="0"/>
              </a:rPr>
              <a:t>triphosphate</a:t>
            </a:r>
            <a:r>
              <a:rPr lang="en-US" sz="1400" dirty="0">
                <a:latin typeface="Times New Roman" pitchFamily="18" charset="0"/>
                <a:cs typeface="Times New Roman" pitchFamily="18" charset="0"/>
              </a:rPr>
              <a:t> shown is an analog of thymine in which the methyl group on T has been replaced by a spacer arm linked to the plant steroid </a:t>
            </a:r>
            <a:r>
              <a:rPr lang="en-US" sz="1400" dirty="0" err="1">
                <a:latin typeface="Times New Roman" pitchFamily="18" charset="0"/>
                <a:cs typeface="Times New Roman" pitchFamily="18" charset="0"/>
              </a:rPr>
              <a:t>digoxigenin</a:t>
            </a:r>
            <a:r>
              <a:rPr lang="en-US" sz="1400" dirty="0">
                <a:latin typeface="Times New Roman" pitchFamily="18" charset="0"/>
                <a:cs typeface="Times New Roman" pitchFamily="18" charset="0"/>
              </a:rPr>
              <a:t>. To visualize the probe, the </a:t>
            </a:r>
            <a:r>
              <a:rPr lang="en-US" sz="1400" dirty="0" err="1">
                <a:latin typeface="Times New Roman" pitchFamily="18" charset="0"/>
                <a:cs typeface="Times New Roman" pitchFamily="18" charset="0"/>
              </a:rPr>
              <a:t>digoxigenin</a:t>
            </a:r>
            <a:r>
              <a:rPr lang="en-US" sz="1400" dirty="0">
                <a:latin typeface="Times New Roman" pitchFamily="18" charset="0"/>
                <a:cs typeface="Times New Roman" pitchFamily="18" charset="0"/>
              </a:rPr>
              <a:t> is detected by a specific antibody coupled to a visible marker such as a fluorescent dye. Other chemical labels such as biotin can be attached to nucleotides and used in essentially the same way. </a:t>
            </a:r>
          </a:p>
        </p:txBody>
      </p:sp>
      <p:pic>
        <p:nvPicPr>
          <p:cNvPr id="25603" name="Picture 3" descr="8"/>
          <p:cNvPicPr>
            <a:picLocks noChangeAspect="1" noChangeArrowheads="1"/>
          </p:cNvPicPr>
          <p:nvPr/>
        </p:nvPicPr>
        <p:blipFill>
          <a:blip r:embed="rId3" cstate="print"/>
          <a:srcRect/>
          <a:stretch>
            <a:fillRect/>
          </a:stretch>
        </p:blipFill>
        <p:spPr bwMode="auto">
          <a:xfrm>
            <a:off x="4678363" y="1295400"/>
            <a:ext cx="4465637" cy="5400675"/>
          </a:xfrm>
          <a:prstGeom prst="rect">
            <a:avLst/>
          </a:prstGeom>
          <a:noFill/>
        </p:spPr>
      </p:pic>
      <p:sp>
        <p:nvSpPr>
          <p:cNvPr id="25604" name="Text Box 4"/>
          <p:cNvSpPr txBox="1">
            <a:spLocks noChangeArrowheads="1"/>
          </p:cNvSpPr>
          <p:nvPr/>
        </p:nvSpPr>
        <p:spPr bwMode="auto">
          <a:xfrm>
            <a:off x="0" y="0"/>
            <a:ext cx="8166100" cy="954107"/>
          </a:xfrm>
          <a:prstGeom prst="rect">
            <a:avLst/>
          </a:prstGeom>
          <a:noFill/>
          <a:ln w="9525">
            <a:noFill/>
            <a:miter lim="800000"/>
            <a:headEnd/>
            <a:tailEnd/>
          </a:ln>
          <a:effectLst/>
        </p:spPr>
        <p:txBody>
          <a:bodyPr>
            <a:spAutoFit/>
          </a:bodyPr>
          <a:lstStyle/>
          <a:p>
            <a:pPr>
              <a:spcBef>
                <a:spcPct val="50000"/>
              </a:spcBef>
            </a:pPr>
            <a:r>
              <a:rPr lang="en-US" sz="2800" b="1" dirty="0">
                <a:solidFill>
                  <a:schemeClr val="accent2"/>
                </a:solidFill>
                <a:latin typeface="Times New Roman" pitchFamily="18" charset="0"/>
                <a:cs typeface="Times New Roman" pitchFamily="18" charset="0"/>
              </a:rPr>
              <a:t>Purified DNA can be labeled with radioactive or chemical markers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8"/>
          <p:cNvPicPr>
            <a:picLocks noChangeAspect="1" noChangeArrowheads="1"/>
          </p:cNvPicPr>
          <p:nvPr/>
        </p:nvPicPr>
        <p:blipFill>
          <a:blip r:embed="rId3" cstate="print"/>
          <a:srcRect/>
          <a:stretch>
            <a:fillRect/>
          </a:stretch>
        </p:blipFill>
        <p:spPr bwMode="auto">
          <a:xfrm>
            <a:off x="0" y="890588"/>
            <a:ext cx="4075113" cy="4017962"/>
          </a:xfrm>
          <a:prstGeom prst="rect">
            <a:avLst/>
          </a:prstGeom>
          <a:noFill/>
        </p:spPr>
      </p:pic>
      <p:pic>
        <p:nvPicPr>
          <p:cNvPr id="26627" name="Picture 3" descr="8"/>
          <p:cNvPicPr>
            <a:picLocks noChangeAspect="1" noChangeArrowheads="1"/>
          </p:cNvPicPr>
          <p:nvPr/>
        </p:nvPicPr>
        <p:blipFill>
          <a:blip r:embed="rId4" cstate="print"/>
          <a:srcRect/>
          <a:stretch>
            <a:fillRect/>
          </a:stretch>
        </p:blipFill>
        <p:spPr bwMode="auto">
          <a:xfrm>
            <a:off x="4498975" y="1504950"/>
            <a:ext cx="4454525" cy="294322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228600" y="1524000"/>
            <a:ext cx="3771900" cy="4385816"/>
          </a:xfrm>
          <a:prstGeom prst="rect">
            <a:avLst/>
          </a:prstGeom>
          <a:noFill/>
          <a:ln w="9525">
            <a:noFill/>
            <a:miter lim="800000"/>
            <a:headEnd/>
            <a:tailEnd/>
          </a:ln>
          <a:effectLst/>
        </p:spPr>
        <p:txBody>
          <a:bodyPr>
            <a:spAutoFit/>
          </a:bodyPr>
          <a:lstStyle/>
          <a:p>
            <a:pPr>
              <a:spcBef>
                <a:spcPct val="50000"/>
              </a:spcBef>
            </a:pPr>
            <a:r>
              <a:rPr lang="en-US" sz="1800" b="1" i="1" dirty="0">
                <a:latin typeface="Times New Roman" pitchFamily="18" charset="0"/>
                <a:cs typeface="Times New Roman" pitchFamily="18" charset="0"/>
              </a:rPr>
              <a:t>In situ </a:t>
            </a:r>
            <a:r>
              <a:rPr lang="en-US" sz="1800" b="1" dirty="0">
                <a:latin typeface="Times New Roman" pitchFamily="18" charset="0"/>
                <a:cs typeface="Times New Roman" pitchFamily="18" charset="0"/>
              </a:rPr>
              <a:t>hybridization to locate specific genes on chromosomes.</a:t>
            </a:r>
            <a:endParaRPr lang="en-US" sz="1800" dirty="0">
              <a:latin typeface="Times New Roman" pitchFamily="18" charset="0"/>
              <a:cs typeface="Times New Roman" pitchFamily="18" charset="0"/>
            </a:endParaRPr>
          </a:p>
          <a:p>
            <a:pPr>
              <a:spcBef>
                <a:spcPct val="50000"/>
              </a:spcBef>
            </a:pPr>
            <a:r>
              <a:rPr lang="en-US" sz="1800" dirty="0">
                <a:latin typeface="Times New Roman" pitchFamily="18" charset="0"/>
                <a:cs typeface="Times New Roman" pitchFamily="18" charset="0"/>
              </a:rPr>
              <a:t>Here, six different DNA probes have been used to mark the location of their respective nucleotide sequences on human chromosome 5 at metaphase. The probes have been chemically labeled and detected with fluorescent antibodies. Both copies of chromosome 5 are shown, aligned side by side. Each probe produces two dots on each chromosome, since a metaphase chromosome has replicated its DNA and therefore contains two identical DNA helices. </a:t>
            </a:r>
          </a:p>
        </p:txBody>
      </p:sp>
      <p:pic>
        <p:nvPicPr>
          <p:cNvPr id="165891" name="Picture 3" descr="8"/>
          <p:cNvPicPr>
            <a:picLocks noChangeAspect="1" noChangeArrowheads="1"/>
          </p:cNvPicPr>
          <p:nvPr/>
        </p:nvPicPr>
        <p:blipFill>
          <a:blip r:embed="rId3" cstate="print"/>
          <a:srcRect/>
          <a:stretch>
            <a:fillRect/>
          </a:stretch>
        </p:blipFill>
        <p:spPr bwMode="auto">
          <a:xfrm>
            <a:off x="4160838" y="1744663"/>
            <a:ext cx="4983162" cy="3692525"/>
          </a:xfrm>
          <a:prstGeom prst="rect">
            <a:avLst/>
          </a:prstGeom>
          <a:noFill/>
        </p:spPr>
      </p:pic>
      <p:sp>
        <p:nvSpPr>
          <p:cNvPr id="5" name="TextBox 4"/>
          <p:cNvSpPr txBox="1"/>
          <p:nvPr/>
        </p:nvSpPr>
        <p:spPr>
          <a:xfrm>
            <a:off x="0" y="0"/>
            <a:ext cx="84582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DNA hybridization can be used to identify specific DNA molecules</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21_Figure06"/>
          <p:cNvPicPr>
            <a:picLocks noChangeAspect="1" noChangeArrowheads="1"/>
          </p:cNvPicPr>
          <p:nvPr/>
        </p:nvPicPr>
        <p:blipFill>
          <a:blip r:embed="rId2" cstate="print"/>
          <a:srcRect/>
          <a:stretch>
            <a:fillRect/>
          </a:stretch>
        </p:blipFill>
        <p:spPr bwMode="auto">
          <a:xfrm>
            <a:off x="5181600" y="838200"/>
            <a:ext cx="3124200" cy="5767325"/>
          </a:xfrm>
          <a:prstGeom prst="rect">
            <a:avLst/>
          </a:prstGeom>
          <a:noFill/>
        </p:spPr>
      </p:pic>
      <p:sp>
        <p:nvSpPr>
          <p:cNvPr id="5" name="TextBox 4"/>
          <p:cNvSpPr txBox="1"/>
          <p:nvPr/>
        </p:nvSpPr>
        <p:spPr>
          <a:xfrm>
            <a:off x="0" y="0"/>
            <a:ext cx="84582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Hybridization probes can identify </a:t>
            </a:r>
            <a:r>
              <a:rPr lang="en-US" sz="2800" b="1" dirty="0" err="1" smtClean="0">
                <a:solidFill>
                  <a:schemeClr val="accent2"/>
                </a:solidFill>
                <a:latin typeface="Times New Roman" pitchFamily="18" charset="0"/>
                <a:cs typeface="Times New Roman" pitchFamily="18" charset="0"/>
              </a:rPr>
              <a:t>electrophoretically</a:t>
            </a:r>
            <a:r>
              <a:rPr lang="en-US" sz="2800" b="1" dirty="0" smtClean="0">
                <a:solidFill>
                  <a:schemeClr val="accent2"/>
                </a:solidFill>
                <a:latin typeface="Times New Roman" pitchFamily="18" charset="0"/>
                <a:cs typeface="Times New Roman" pitchFamily="18" charset="0"/>
              </a:rPr>
              <a:t> separated DNA and RNAs</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ChangeArrowheads="1"/>
          </p:cNvSpPr>
          <p:nvPr/>
        </p:nvSpPr>
        <p:spPr bwMode="auto">
          <a:xfrm>
            <a:off x="1143000" y="1273175"/>
            <a:ext cx="6959600" cy="584200"/>
          </a:xfrm>
          <a:prstGeom prst="rect">
            <a:avLst/>
          </a:prstGeom>
          <a:noFill/>
          <a:ln w="12700">
            <a:noFill/>
            <a:miter lim="800000"/>
            <a:headEnd/>
            <a:tailEnd/>
          </a:ln>
          <a:effectLst/>
        </p:spPr>
        <p:txBody>
          <a:bodyPr lIns="90488" tIns="44450" rIns="90488" bIns="44450" anchor="ctr"/>
          <a:lstStyle/>
          <a:p>
            <a:pPr algn="ctr"/>
            <a:r>
              <a:rPr lang="en-US" b="1"/>
              <a:t>Southern Blots</a:t>
            </a:r>
          </a:p>
        </p:txBody>
      </p:sp>
      <p:sp>
        <p:nvSpPr>
          <p:cNvPr id="81925" name="Rectangle 5"/>
          <p:cNvSpPr>
            <a:spLocks noChangeArrowheads="1"/>
          </p:cNvSpPr>
          <p:nvPr/>
        </p:nvSpPr>
        <p:spPr bwMode="auto">
          <a:xfrm>
            <a:off x="620713" y="1866900"/>
            <a:ext cx="7588250" cy="3533775"/>
          </a:xfrm>
          <a:prstGeom prst="rect">
            <a:avLst/>
          </a:prstGeom>
          <a:noFill/>
          <a:ln w="12700">
            <a:noFill/>
            <a:miter lim="800000"/>
            <a:headEnd/>
            <a:tailEnd/>
          </a:ln>
          <a:effectLst/>
        </p:spPr>
        <p:txBody>
          <a:bodyPr lIns="90488" tIns="44450" rIns="90488" bIns="44450"/>
          <a:lstStyle/>
          <a:p>
            <a:pPr marL="342900" indent="-342900" algn="ctr">
              <a:spcBef>
                <a:spcPct val="20000"/>
              </a:spcBef>
            </a:pPr>
            <a:r>
              <a:rPr lang="en-US" i="1"/>
              <a:t>Another way to find desired fragments</a:t>
            </a:r>
            <a:r>
              <a:rPr lang="en-US"/>
              <a:t> </a:t>
            </a:r>
          </a:p>
          <a:p>
            <a:pPr marL="342900" indent="-342900">
              <a:spcBef>
                <a:spcPct val="20000"/>
              </a:spcBef>
              <a:buFontTx/>
              <a:buChar char="•"/>
            </a:pPr>
            <a:r>
              <a:rPr lang="en-US"/>
              <a:t>Subject the DNA library to agarose gel electrophoresis </a:t>
            </a:r>
          </a:p>
          <a:p>
            <a:pPr marL="342900" indent="-342900">
              <a:spcBef>
                <a:spcPct val="20000"/>
              </a:spcBef>
              <a:buFontTx/>
              <a:buChar char="•"/>
            </a:pPr>
            <a:r>
              <a:rPr lang="en-US"/>
              <a:t>Soak gel in NaOH to convert dsDNA to ssDNA </a:t>
            </a:r>
          </a:p>
          <a:p>
            <a:pPr marL="342900" indent="-342900">
              <a:spcBef>
                <a:spcPct val="20000"/>
              </a:spcBef>
              <a:buFontTx/>
              <a:buChar char="•"/>
            </a:pPr>
            <a:r>
              <a:rPr lang="en-US"/>
              <a:t>Neutralize and blot gel with nitrocellulose sheet </a:t>
            </a:r>
          </a:p>
          <a:p>
            <a:pPr marL="342900" indent="-342900">
              <a:spcBef>
                <a:spcPct val="20000"/>
              </a:spcBef>
              <a:buFontTx/>
              <a:buChar char="•"/>
            </a:pPr>
            <a:r>
              <a:rPr lang="en-US"/>
              <a:t>Nitrocellulose immobilizes ssDNA </a:t>
            </a:r>
          </a:p>
          <a:p>
            <a:pPr marL="342900" indent="-342900">
              <a:spcBef>
                <a:spcPct val="20000"/>
              </a:spcBef>
              <a:buFontTx/>
              <a:buChar char="•"/>
            </a:pPr>
            <a:r>
              <a:rPr lang="en-US"/>
              <a:t>Incubate sheet with labeled oligonucleotide probes </a:t>
            </a:r>
          </a:p>
          <a:p>
            <a:pPr marL="342900" indent="-342900">
              <a:spcBef>
                <a:spcPct val="20000"/>
              </a:spcBef>
              <a:buFontTx/>
              <a:buChar char="•"/>
            </a:pPr>
            <a:r>
              <a:rPr lang="en-US"/>
              <a:t>Autoradiography should show location of desired fragment(s)</a:t>
            </a:r>
          </a:p>
        </p:txBody>
      </p:sp>
      <p:sp>
        <p:nvSpPr>
          <p:cNvPr id="81926" name="Text Box 6"/>
          <p:cNvSpPr txBox="1">
            <a:spLocks noChangeArrowheads="1"/>
          </p:cNvSpPr>
          <p:nvPr/>
        </p:nvSpPr>
        <p:spPr bwMode="auto">
          <a:xfrm>
            <a:off x="0" y="228600"/>
            <a:ext cx="86106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81928" name="Text Box 8"/>
          <p:cNvSpPr txBox="1">
            <a:spLocks noChangeArrowheads="1"/>
          </p:cNvSpPr>
          <p:nvPr/>
        </p:nvSpPr>
        <p:spPr bwMode="auto">
          <a:xfrm>
            <a:off x="457200" y="228600"/>
            <a:ext cx="8382000" cy="830997"/>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Northern and Southern blotting facilitate hybridization with </a:t>
            </a:r>
            <a:r>
              <a:rPr lang="en-US" b="1" dirty="0" err="1">
                <a:solidFill>
                  <a:schemeClr val="accent2"/>
                </a:solidFill>
                <a:latin typeface="Times New Roman" pitchFamily="18" charset="0"/>
                <a:cs typeface="Times New Roman" pitchFamily="18" charset="0"/>
              </a:rPr>
              <a:t>electrophoretically</a:t>
            </a:r>
            <a:r>
              <a:rPr lang="en-US" b="1" dirty="0">
                <a:solidFill>
                  <a:schemeClr val="accent2"/>
                </a:solidFill>
                <a:latin typeface="Times New Roman" pitchFamily="18" charset="0"/>
                <a:cs typeface="Times New Roman" pitchFamily="18" charset="0"/>
              </a:rPr>
              <a:t> separated nucleic acid 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1925">
                                            <p:txEl>
                                              <p:pRg st="0" end="0"/>
                                            </p:txEl>
                                          </p:spTgt>
                                        </p:tgtEl>
                                        <p:attrNameLst>
                                          <p:attrName>style.visibility</p:attrName>
                                        </p:attrNameLst>
                                      </p:cBhvr>
                                      <p:to>
                                        <p:strVal val="visible"/>
                                      </p:to>
                                    </p:set>
                                    <p:animEffect transition="in" filter="box(out)">
                                      <p:cBhvr>
                                        <p:cTn id="7" dur="500"/>
                                        <p:tgtEl>
                                          <p:spTgt spid="819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1925">
                                            <p:txEl>
                                              <p:pRg st="1" end="1"/>
                                            </p:txEl>
                                          </p:spTgt>
                                        </p:tgtEl>
                                        <p:attrNameLst>
                                          <p:attrName>style.visibility</p:attrName>
                                        </p:attrNameLst>
                                      </p:cBhvr>
                                      <p:to>
                                        <p:strVal val="visible"/>
                                      </p:to>
                                    </p:set>
                                    <p:animEffect transition="in" filter="box(out)">
                                      <p:cBhvr>
                                        <p:cTn id="12" dur="500"/>
                                        <p:tgtEl>
                                          <p:spTgt spid="819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1925">
                                            <p:txEl>
                                              <p:pRg st="2" end="2"/>
                                            </p:txEl>
                                          </p:spTgt>
                                        </p:tgtEl>
                                        <p:attrNameLst>
                                          <p:attrName>style.visibility</p:attrName>
                                        </p:attrNameLst>
                                      </p:cBhvr>
                                      <p:to>
                                        <p:strVal val="visible"/>
                                      </p:to>
                                    </p:set>
                                    <p:animEffect transition="in" filter="box(out)">
                                      <p:cBhvr>
                                        <p:cTn id="17" dur="500"/>
                                        <p:tgtEl>
                                          <p:spTgt spid="819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1925">
                                            <p:txEl>
                                              <p:pRg st="3" end="3"/>
                                            </p:txEl>
                                          </p:spTgt>
                                        </p:tgtEl>
                                        <p:attrNameLst>
                                          <p:attrName>style.visibility</p:attrName>
                                        </p:attrNameLst>
                                      </p:cBhvr>
                                      <p:to>
                                        <p:strVal val="visible"/>
                                      </p:to>
                                    </p:set>
                                    <p:animEffect transition="in" filter="box(out)">
                                      <p:cBhvr>
                                        <p:cTn id="22" dur="500"/>
                                        <p:tgtEl>
                                          <p:spTgt spid="819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1925">
                                            <p:txEl>
                                              <p:pRg st="4" end="4"/>
                                            </p:txEl>
                                          </p:spTgt>
                                        </p:tgtEl>
                                        <p:attrNameLst>
                                          <p:attrName>style.visibility</p:attrName>
                                        </p:attrNameLst>
                                      </p:cBhvr>
                                      <p:to>
                                        <p:strVal val="visible"/>
                                      </p:to>
                                    </p:set>
                                    <p:animEffect transition="in" filter="box(out)">
                                      <p:cBhvr>
                                        <p:cTn id="27" dur="500"/>
                                        <p:tgtEl>
                                          <p:spTgt spid="819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81925">
                                            <p:txEl>
                                              <p:pRg st="5" end="5"/>
                                            </p:txEl>
                                          </p:spTgt>
                                        </p:tgtEl>
                                        <p:attrNameLst>
                                          <p:attrName>style.visibility</p:attrName>
                                        </p:attrNameLst>
                                      </p:cBhvr>
                                      <p:to>
                                        <p:strVal val="visible"/>
                                      </p:to>
                                    </p:set>
                                    <p:animEffect transition="in" filter="box(out)">
                                      <p:cBhvr>
                                        <p:cTn id="32" dur="500"/>
                                        <p:tgtEl>
                                          <p:spTgt spid="819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81925">
                                            <p:txEl>
                                              <p:pRg st="6" end="6"/>
                                            </p:txEl>
                                          </p:spTgt>
                                        </p:tgtEl>
                                        <p:attrNameLst>
                                          <p:attrName>style.visibility</p:attrName>
                                        </p:attrNameLst>
                                      </p:cBhvr>
                                      <p:to>
                                        <p:strVal val="visible"/>
                                      </p:to>
                                    </p:set>
                                    <p:animEffect transition="in" filter="box(out)">
                                      <p:cBhvr>
                                        <p:cTn id="37" dur="500"/>
                                        <p:tgtEl>
                                          <p:spTgt spid="819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GAU13_01"/>
          <p:cNvPicPr>
            <a:picLocks noChangeAspect="1" noChangeArrowheads="1"/>
          </p:cNvPicPr>
          <p:nvPr/>
        </p:nvPicPr>
        <p:blipFill>
          <a:blip r:embed="rId3" cstate="print"/>
          <a:srcRect t="14142" b="12122"/>
          <a:stretch>
            <a:fillRect/>
          </a:stretch>
        </p:blipFill>
        <p:spPr bwMode="auto">
          <a:xfrm>
            <a:off x="990600" y="0"/>
            <a:ext cx="7162800" cy="683511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5543550"/>
            <a:ext cx="9144000" cy="1314450"/>
          </a:xfrm>
          <a:prstGeom prst="rect">
            <a:avLst/>
          </a:prstGeom>
          <a:noFill/>
          <a:ln w="9525">
            <a:noFill/>
            <a:miter lim="800000"/>
            <a:headEnd/>
            <a:tailEnd/>
          </a:ln>
          <a:effectLst/>
        </p:spPr>
        <p:txBody>
          <a:bodyPr>
            <a:spAutoFit/>
          </a:bodyPr>
          <a:lstStyle/>
          <a:p>
            <a:pPr>
              <a:spcBef>
                <a:spcPct val="50000"/>
              </a:spcBef>
            </a:pPr>
            <a:r>
              <a:rPr lang="en-US" sz="1600" b="1" dirty="0">
                <a:latin typeface="Times New Roman" pitchFamily="18" charset="0"/>
                <a:cs typeface="Times New Roman" pitchFamily="18" charset="0"/>
              </a:rPr>
              <a:t>The insertion of a DNA fragment into a bacterial plasmid with the enzyme DNA </a:t>
            </a:r>
            <a:r>
              <a:rPr lang="en-US" sz="1600" b="1" dirty="0" err="1">
                <a:latin typeface="Times New Roman" pitchFamily="18" charset="0"/>
                <a:cs typeface="Times New Roman" pitchFamily="18" charset="0"/>
              </a:rPr>
              <a:t>ligase</a:t>
            </a:r>
            <a:r>
              <a:rPr lang="en-US" sz="1600" b="1" dirty="0">
                <a:latin typeface="Times New Roman" pitchFamily="18" charset="0"/>
                <a:cs typeface="Times New Roman" pitchFamily="18" charset="0"/>
              </a:rPr>
              <a:t>.</a:t>
            </a:r>
            <a:r>
              <a:rPr lang="en-US" sz="1600" dirty="0">
                <a:latin typeface="Times New Roman" pitchFamily="18" charset="0"/>
                <a:cs typeface="Times New Roman" pitchFamily="18" charset="0"/>
              </a:rPr>
              <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The plasmid is cut open with a restriction nuclease (in this case one that produces cohesive ends) and is mixed with the DNA fragment to be cloned (which has been prepared with the same restriction nuclease), DNA </a:t>
            </a:r>
            <a:r>
              <a:rPr lang="en-US" sz="1600" dirty="0" err="1">
                <a:latin typeface="Times New Roman" pitchFamily="18" charset="0"/>
                <a:cs typeface="Times New Roman" pitchFamily="18" charset="0"/>
              </a:rPr>
              <a:t>ligase</a:t>
            </a:r>
            <a:r>
              <a:rPr lang="en-US" sz="1600" dirty="0">
                <a:latin typeface="Times New Roman" pitchFamily="18" charset="0"/>
                <a:cs typeface="Times New Roman" pitchFamily="18" charset="0"/>
              </a:rPr>
              <a:t>, and ATP. The cohesive ends base-pair, and DNA </a:t>
            </a:r>
            <a:r>
              <a:rPr lang="en-US" sz="1600" dirty="0" err="1">
                <a:latin typeface="Times New Roman" pitchFamily="18" charset="0"/>
                <a:cs typeface="Times New Roman" pitchFamily="18" charset="0"/>
              </a:rPr>
              <a:t>ligase</a:t>
            </a:r>
            <a:r>
              <a:rPr lang="en-US" sz="1600" dirty="0">
                <a:latin typeface="Times New Roman" pitchFamily="18" charset="0"/>
                <a:cs typeface="Times New Roman" pitchFamily="18" charset="0"/>
              </a:rPr>
              <a:t> seals the nicks in the DNA backbone, producing a complete recombinant DNA molecule. </a:t>
            </a:r>
          </a:p>
        </p:txBody>
      </p:sp>
      <p:pic>
        <p:nvPicPr>
          <p:cNvPr id="51203" name="Picture 3" descr="8"/>
          <p:cNvPicPr>
            <a:picLocks noChangeAspect="1" noChangeArrowheads="1"/>
          </p:cNvPicPr>
          <p:nvPr/>
        </p:nvPicPr>
        <p:blipFill>
          <a:blip r:embed="rId3" cstate="print"/>
          <a:srcRect/>
          <a:stretch>
            <a:fillRect/>
          </a:stretch>
        </p:blipFill>
        <p:spPr bwMode="auto">
          <a:xfrm>
            <a:off x="2209800" y="1447800"/>
            <a:ext cx="6057900" cy="3925888"/>
          </a:xfrm>
          <a:prstGeom prst="rect">
            <a:avLst/>
          </a:prstGeom>
          <a:noFill/>
        </p:spPr>
      </p:pic>
      <p:sp>
        <p:nvSpPr>
          <p:cNvPr id="51204" name="Text Box 4"/>
          <p:cNvSpPr txBox="1">
            <a:spLocks noChangeArrowheads="1"/>
          </p:cNvSpPr>
          <p:nvPr/>
        </p:nvSpPr>
        <p:spPr bwMode="auto">
          <a:xfrm>
            <a:off x="685800" y="1"/>
            <a:ext cx="8153400" cy="1446550"/>
          </a:xfrm>
          <a:prstGeom prst="rect">
            <a:avLst/>
          </a:prstGeom>
          <a:noFill/>
          <a:ln w="9525">
            <a:noFill/>
            <a:miter lim="800000"/>
            <a:headEnd/>
            <a:tailEnd/>
          </a:ln>
          <a:effectLst/>
        </p:spPr>
        <p:txBody>
          <a:bodyPr wrap="square">
            <a:spAutoFit/>
          </a:bodyPr>
          <a:lstStyle/>
          <a:p>
            <a:pPr>
              <a:spcBef>
                <a:spcPct val="50000"/>
              </a:spcBef>
            </a:pPr>
            <a:r>
              <a:rPr lang="en-US" sz="2800" b="1" dirty="0" smtClean="0">
                <a:solidFill>
                  <a:srgbClr val="FF0000"/>
                </a:solidFill>
                <a:latin typeface="Times New Roman" pitchFamily="18" charset="0"/>
                <a:cs typeface="Times New Roman" pitchFamily="18" charset="0"/>
              </a:rPr>
              <a:t>Isolation of Specific segments of DNA:</a:t>
            </a:r>
          </a:p>
          <a:p>
            <a:pPr>
              <a:spcBef>
                <a:spcPct val="50000"/>
              </a:spcBef>
            </a:pPr>
            <a:r>
              <a:rPr lang="en-US" b="1" dirty="0" smtClean="0">
                <a:solidFill>
                  <a:schemeClr val="accent2"/>
                </a:solidFill>
                <a:latin typeface="Times New Roman" pitchFamily="18" charset="0"/>
                <a:cs typeface="Times New Roman" pitchFamily="18" charset="0"/>
              </a:rPr>
              <a:t>DNA </a:t>
            </a:r>
            <a:r>
              <a:rPr lang="en-US" b="1" dirty="0" smtClean="0">
                <a:solidFill>
                  <a:schemeClr val="accent2"/>
                </a:solidFill>
                <a:latin typeface="Times New Roman" pitchFamily="18" charset="0"/>
                <a:cs typeface="Times New Roman" pitchFamily="18" charset="0"/>
              </a:rPr>
              <a:t>cloning: DNA (Genes) </a:t>
            </a:r>
            <a:r>
              <a:rPr lang="en-US" b="1" dirty="0">
                <a:solidFill>
                  <a:schemeClr val="accent2"/>
                </a:solidFill>
                <a:latin typeface="Times New Roman" pitchFamily="18" charset="0"/>
                <a:cs typeface="Times New Roman" pitchFamily="18" charset="0"/>
              </a:rPr>
              <a:t>Can be cloned from a DNA library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21_Figure07"/>
          <p:cNvPicPr>
            <a:picLocks noChangeAspect="1" noChangeArrowheads="1"/>
          </p:cNvPicPr>
          <p:nvPr/>
        </p:nvPicPr>
        <p:blipFill>
          <a:blip r:embed="rId2" cstate="print"/>
          <a:srcRect/>
          <a:stretch>
            <a:fillRect/>
          </a:stretch>
        </p:blipFill>
        <p:spPr bwMode="auto">
          <a:xfrm>
            <a:off x="5257800" y="0"/>
            <a:ext cx="3124200" cy="6802720"/>
          </a:xfrm>
          <a:prstGeom prst="rect">
            <a:avLst/>
          </a:prstGeom>
          <a:noFill/>
        </p:spPr>
      </p:pic>
      <p:sp>
        <p:nvSpPr>
          <p:cNvPr id="5" name="TextBox 4"/>
          <p:cNvSpPr txBox="1"/>
          <p:nvPr/>
        </p:nvSpPr>
        <p:spPr>
          <a:xfrm>
            <a:off x="0" y="0"/>
            <a:ext cx="73914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Cloning DNA in plasmid vectors</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descr="table 8-03"/>
          <p:cNvPicPr>
            <a:picLocks noChangeAspect="1" noChangeArrowheads="1"/>
          </p:cNvPicPr>
          <p:nvPr/>
        </p:nvPicPr>
        <p:blipFill>
          <a:blip r:embed="rId3" cstate="print"/>
          <a:srcRect/>
          <a:stretch>
            <a:fillRect/>
          </a:stretch>
        </p:blipFill>
        <p:spPr bwMode="auto">
          <a:xfrm>
            <a:off x="666750" y="307975"/>
            <a:ext cx="7808913" cy="624205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a:stretch>
            <a:fillRect/>
          </a:stretch>
        </p:blipFill>
        <p:spPr bwMode="auto">
          <a:xfrm>
            <a:off x="3382963" y="152400"/>
            <a:ext cx="5761037" cy="6097588"/>
          </a:xfrm>
          <a:prstGeom prst="rect">
            <a:avLst/>
          </a:prstGeom>
          <a:noFill/>
        </p:spPr>
      </p:pic>
      <p:sp>
        <p:nvSpPr>
          <p:cNvPr id="131075" name="Text Box 3"/>
          <p:cNvSpPr txBox="1">
            <a:spLocks noChangeArrowheads="1"/>
          </p:cNvSpPr>
          <p:nvPr/>
        </p:nvSpPr>
        <p:spPr bwMode="auto">
          <a:xfrm>
            <a:off x="0" y="228600"/>
            <a:ext cx="4648200" cy="1200329"/>
          </a:xfrm>
          <a:prstGeom prst="rect">
            <a:avLst/>
          </a:prstGeom>
          <a:noFill/>
          <a:ln w="9525">
            <a:noFill/>
            <a:miter lim="800000"/>
            <a:headEnd/>
            <a:tailEnd/>
          </a:ln>
          <a:effectLst/>
        </p:spPr>
        <p:txBody>
          <a:bodyPr>
            <a:spAutoFit/>
          </a:bodyPr>
          <a:lstStyle/>
          <a:p>
            <a:pPr eaLnBrk="0" hangingPunct="0">
              <a:spcBef>
                <a:spcPct val="50000"/>
              </a:spcBef>
            </a:pPr>
            <a:r>
              <a:rPr lang="en-US" b="1" dirty="0">
                <a:solidFill>
                  <a:schemeClr val="accent2"/>
                </a:solidFill>
                <a:latin typeface="Times New Roman" pitchFamily="18" charset="0"/>
                <a:cs typeface="Times New Roman" pitchFamily="18" charset="0"/>
              </a:rPr>
              <a:t>Cloning vectors allow amplification of inserted DNA segments</a:t>
            </a:r>
          </a:p>
        </p:txBody>
      </p:sp>
      <p:sp>
        <p:nvSpPr>
          <p:cNvPr id="131076" name="Text Box 4"/>
          <p:cNvSpPr txBox="1">
            <a:spLocks noChangeArrowheads="1"/>
          </p:cNvSpPr>
          <p:nvPr/>
        </p:nvSpPr>
        <p:spPr bwMode="auto">
          <a:xfrm>
            <a:off x="0" y="2667000"/>
            <a:ext cx="3429000" cy="457200"/>
          </a:xfrm>
          <a:prstGeom prst="rect">
            <a:avLst/>
          </a:prstGeom>
          <a:noFill/>
          <a:ln w="9525">
            <a:noFill/>
            <a:miter lim="800000"/>
            <a:headEnd/>
            <a:tailEnd/>
          </a:ln>
          <a:effectLst/>
        </p:spPr>
        <p:txBody>
          <a:bodyPr>
            <a:spAutoFit/>
          </a:bodyPr>
          <a:lstStyle/>
          <a:p>
            <a:pPr eaLnBrk="0" hangingPunct="0">
              <a:spcBef>
                <a:spcPct val="50000"/>
              </a:spcBef>
            </a:pPr>
            <a:r>
              <a:rPr lang="en-US">
                <a:latin typeface="Times"/>
              </a:rPr>
              <a:t>E coli plasmid pBR 322</a:t>
            </a:r>
          </a:p>
        </p:txBody>
      </p:sp>
      <p:sp>
        <p:nvSpPr>
          <p:cNvPr id="131077" name="Text Box 5"/>
          <p:cNvSpPr txBox="1">
            <a:spLocks noChangeArrowheads="1"/>
          </p:cNvSpPr>
          <p:nvPr/>
        </p:nvSpPr>
        <p:spPr bwMode="auto">
          <a:xfrm>
            <a:off x="0" y="3276600"/>
            <a:ext cx="3810000" cy="2465388"/>
          </a:xfrm>
          <a:prstGeom prst="rect">
            <a:avLst/>
          </a:prstGeom>
          <a:noFill/>
          <a:ln w="9525">
            <a:noFill/>
            <a:miter lim="800000"/>
            <a:headEnd/>
            <a:tailEnd/>
          </a:ln>
          <a:effectLst/>
        </p:spPr>
        <p:txBody>
          <a:bodyPr>
            <a:spAutoFit/>
          </a:bodyPr>
          <a:lstStyle/>
          <a:p>
            <a:pPr marL="457200" indent="-457200" eaLnBrk="0" hangingPunct="0">
              <a:spcBef>
                <a:spcPct val="50000"/>
              </a:spcBef>
              <a:buFontTx/>
              <a:buAutoNum type="arabicPeriod"/>
            </a:pPr>
            <a:r>
              <a:rPr lang="en-US">
                <a:latin typeface="Times"/>
              </a:rPr>
              <a:t>Origin of replication</a:t>
            </a:r>
          </a:p>
          <a:p>
            <a:pPr marL="457200" indent="-457200" eaLnBrk="0" hangingPunct="0">
              <a:spcBef>
                <a:spcPct val="50000"/>
              </a:spcBef>
              <a:buFontTx/>
              <a:buAutoNum type="arabicPeriod"/>
            </a:pPr>
            <a:r>
              <a:rPr lang="en-US">
                <a:latin typeface="Times"/>
              </a:rPr>
              <a:t>Antibiotic resistance genes</a:t>
            </a:r>
          </a:p>
          <a:p>
            <a:pPr marL="457200" indent="-457200" eaLnBrk="0" hangingPunct="0">
              <a:spcBef>
                <a:spcPct val="50000"/>
              </a:spcBef>
              <a:buFontTx/>
              <a:buAutoNum type="arabicPeriod"/>
            </a:pPr>
            <a:r>
              <a:rPr lang="en-US">
                <a:latin typeface="Times"/>
              </a:rPr>
              <a:t>Unique restriction sites</a:t>
            </a:r>
          </a:p>
          <a:p>
            <a:pPr marL="457200" indent="-457200" eaLnBrk="0" hangingPunct="0">
              <a:spcBef>
                <a:spcPct val="50000"/>
              </a:spcBef>
              <a:buFontTx/>
              <a:buAutoNum type="arabicPeriod"/>
            </a:pPr>
            <a:r>
              <a:rPr lang="en-US">
                <a:latin typeface="Times"/>
              </a:rPr>
              <a:t>Small size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ChangeArrowheads="1"/>
          </p:cNvSpPr>
          <p:nvPr/>
        </p:nvSpPr>
        <p:spPr bwMode="auto">
          <a:xfrm>
            <a:off x="533400" y="914400"/>
            <a:ext cx="7772400" cy="4343400"/>
          </a:xfrm>
          <a:prstGeom prst="rect">
            <a:avLst/>
          </a:prstGeom>
          <a:noFill/>
          <a:ln w="12700">
            <a:noFill/>
            <a:miter lim="800000"/>
            <a:headEnd/>
            <a:tailEnd/>
          </a:ln>
          <a:effectLst/>
        </p:spPr>
        <p:txBody>
          <a:bodyPr lIns="90488" tIns="44450" rIns="90488" bIns="44450"/>
          <a:lstStyle/>
          <a:p>
            <a:pPr marL="342900" indent="-342900" algn="ctr">
              <a:spcBef>
                <a:spcPct val="20000"/>
              </a:spcBef>
            </a:pPr>
            <a:r>
              <a:rPr lang="en-US" sz="3200" i="1" dirty="0"/>
              <a:t>Plasmids that can be modified to carry new genes </a:t>
            </a:r>
          </a:p>
          <a:p>
            <a:pPr marL="342900" indent="-342900">
              <a:spcBef>
                <a:spcPct val="20000"/>
              </a:spcBef>
            </a:pPr>
            <a:r>
              <a:rPr lang="en-US" sz="2800" dirty="0"/>
              <a:t>	Plasmids useful as cloning vectors must have</a:t>
            </a:r>
            <a:r>
              <a:rPr lang="en-US" sz="3200" dirty="0"/>
              <a:t> </a:t>
            </a:r>
          </a:p>
          <a:p>
            <a:pPr marL="342900" indent="-342900">
              <a:spcBef>
                <a:spcPct val="20000"/>
              </a:spcBef>
              <a:buFontTx/>
              <a:buChar char="•"/>
            </a:pPr>
            <a:endParaRPr lang="en-US" sz="100" dirty="0"/>
          </a:p>
          <a:p>
            <a:pPr marL="742950" lvl="1" indent="-285750">
              <a:spcBef>
                <a:spcPct val="20000"/>
              </a:spcBef>
              <a:buFontTx/>
              <a:buChar char="–"/>
            </a:pPr>
            <a:r>
              <a:rPr lang="en-US" sz="2800" dirty="0"/>
              <a:t>a replicator (origin of replication)</a:t>
            </a:r>
            <a:r>
              <a:rPr lang="en-US" sz="2600" dirty="0"/>
              <a:t> </a:t>
            </a:r>
          </a:p>
          <a:p>
            <a:pPr marL="342900" indent="-342900">
              <a:spcBef>
                <a:spcPct val="20000"/>
              </a:spcBef>
              <a:buFontTx/>
              <a:buChar char="•"/>
            </a:pPr>
            <a:endParaRPr lang="en-US" sz="100" dirty="0"/>
          </a:p>
          <a:p>
            <a:pPr marL="742950" lvl="1" indent="-285750">
              <a:spcBef>
                <a:spcPct val="20000"/>
              </a:spcBef>
              <a:buFontTx/>
              <a:buChar char="–"/>
            </a:pPr>
            <a:r>
              <a:rPr lang="en-US" sz="2800" dirty="0"/>
              <a:t>a selectable marker (antibiotic resistance gene)</a:t>
            </a:r>
            <a:r>
              <a:rPr lang="en-US" sz="2600" dirty="0"/>
              <a:t> </a:t>
            </a:r>
          </a:p>
          <a:p>
            <a:pPr marL="342900" indent="-342900">
              <a:spcBef>
                <a:spcPct val="20000"/>
              </a:spcBef>
              <a:buFontTx/>
              <a:buChar char="•"/>
            </a:pPr>
            <a:endParaRPr lang="en-US" sz="100" dirty="0"/>
          </a:p>
          <a:p>
            <a:pPr marL="742950" lvl="1" indent="-285750">
              <a:spcBef>
                <a:spcPct val="20000"/>
              </a:spcBef>
              <a:buFontTx/>
              <a:buChar char="–"/>
            </a:pPr>
            <a:r>
              <a:rPr lang="en-US" sz="2800" dirty="0"/>
              <a:t>a cloning site (site where insertion of foreign DNA will not disrupt replication or inactivate essential markers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0660">
                                            <p:txEl>
                                              <p:pRg st="0" end="0"/>
                                            </p:txEl>
                                          </p:spTgt>
                                        </p:tgtEl>
                                        <p:attrNameLst>
                                          <p:attrName>style.visibility</p:attrName>
                                        </p:attrNameLst>
                                      </p:cBhvr>
                                      <p:to>
                                        <p:strVal val="visible"/>
                                      </p:to>
                                    </p:set>
                                    <p:animEffect transition="in" filter="box(out)">
                                      <p:cBhvr>
                                        <p:cTn id="7" dur="500"/>
                                        <p:tgtEl>
                                          <p:spTgt spid="70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0660">
                                            <p:txEl>
                                              <p:pRg st="1" end="1"/>
                                            </p:txEl>
                                          </p:spTgt>
                                        </p:tgtEl>
                                        <p:attrNameLst>
                                          <p:attrName>style.visibility</p:attrName>
                                        </p:attrNameLst>
                                      </p:cBhvr>
                                      <p:to>
                                        <p:strVal val="visible"/>
                                      </p:to>
                                    </p:set>
                                    <p:animEffect transition="in" filter="box(out)">
                                      <p:cBhvr>
                                        <p:cTn id="12" dur="500"/>
                                        <p:tgtEl>
                                          <p:spTgt spid="70660">
                                            <p:txEl>
                                              <p:pRg st="1" end="1"/>
                                            </p:txEl>
                                          </p:spTgt>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70660">
                                            <p:txEl>
                                              <p:pRg st="3" end="3"/>
                                            </p:txEl>
                                          </p:spTgt>
                                        </p:tgtEl>
                                        <p:attrNameLst>
                                          <p:attrName>style.visibility</p:attrName>
                                        </p:attrNameLst>
                                      </p:cBhvr>
                                      <p:to>
                                        <p:strVal val="visible"/>
                                      </p:to>
                                    </p:set>
                                    <p:animEffect transition="in" filter="box(out)">
                                      <p:cBhvr>
                                        <p:cTn id="15" dur="500"/>
                                        <p:tgtEl>
                                          <p:spTgt spid="70660">
                                            <p:txEl>
                                              <p:pRg st="3" end="3"/>
                                            </p:txEl>
                                          </p:spTgt>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70660">
                                            <p:txEl>
                                              <p:pRg st="5" end="5"/>
                                            </p:txEl>
                                          </p:spTgt>
                                        </p:tgtEl>
                                        <p:attrNameLst>
                                          <p:attrName>style.visibility</p:attrName>
                                        </p:attrNameLst>
                                      </p:cBhvr>
                                      <p:to>
                                        <p:strVal val="visible"/>
                                      </p:to>
                                    </p:set>
                                    <p:animEffect transition="in" filter="box(out)">
                                      <p:cBhvr>
                                        <p:cTn id="18" dur="500"/>
                                        <p:tgtEl>
                                          <p:spTgt spid="70660">
                                            <p:txEl>
                                              <p:pRg st="5" end="5"/>
                                            </p:txEl>
                                          </p:spTgt>
                                        </p:tgtEl>
                                      </p:cBhvr>
                                    </p:animEffect>
                                  </p:childTnLst>
                                </p:cTn>
                              </p:par>
                              <p:par>
                                <p:cTn id="19" presetID="4" presetClass="entr" presetSubtype="32" fill="hold" grpId="0" nodeType="withEffect">
                                  <p:stCondLst>
                                    <p:cond delay="0"/>
                                  </p:stCondLst>
                                  <p:childTnLst>
                                    <p:set>
                                      <p:cBhvr>
                                        <p:cTn id="20" dur="1" fill="hold">
                                          <p:stCondLst>
                                            <p:cond delay="0"/>
                                          </p:stCondLst>
                                        </p:cTn>
                                        <p:tgtEl>
                                          <p:spTgt spid="70660">
                                            <p:txEl>
                                              <p:pRg st="7" end="7"/>
                                            </p:txEl>
                                          </p:spTgt>
                                        </p:tgtEl>
                                        <p:attrNameLst>
                                          <p:attrName>style.visibility</p:attrName>
                                        </p:attrNameLst>
                                      </p:cBhvr>
                                      <p:to>
                                        <p:strVal val="visible"/>
                                      </p:to>
                                    </p:set>
                                    <p:animEffect transition="in" filter="box(out)">
                                      <p:cBhvr>
                                        <p:cTn id="21" dur="500"/>
                                        <p:tgtEl>
                                          <p:spTgt spid="7066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GA13_05"/>
          <p:cNvPicPr>
            <a:picLocks noChangeAspect="1" noChangeArrowheads="1"/>
          </p:cNvPicPr>
          <p:nvPr/>
        </p:nvPicPr>
        <p:blipFill>
          <a:blip r:embed="rId3" cstate="print"/>
          <a:srcRect/>
          <a:stretch>
            <a:fillRect/>
          </a:stretch>
        </p:blipFill>
        <p:spPr bwMode="auto">
          <a:xfrm>
            <a:off x="533400" y="0"/>
            <a:ext cx="7543800" cy="58293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04800"/>
            <a:ext cx="52578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Vector DNA can be introduced into host cells by transformation</a:t>
            </a:r>
            <a:endParaRPr lang="en-US" sz="2800" b="1" dirty="0">
              <a:solidFill>
                <a:schemeClr val="accent2"/>
              </a:solidFill>
              <a:latin typeface="Times New Roman" pitchFamily="18" charset="0"/>
              <a:cs typeface="Times New Roman" pitchFamily="18" charset="0"/>
            </a:endParaRPr>
          </a:p>
        </p:txBody>
      </p:sp>
      <p:pic>
        <p:nvPicPr>
          <p:cNvPr id="6" name="Picture 3" descr="8"/>
          <p:cNvPicPr>
            <a:picLocks noChangeAspect="1" noChangeArrowheads="1"/>
          </p:cNvPicPr>
          <p:nvPr/>
        </p:nvPicPr>
        <p:blipFill>
          <a:blip r:embed="rId2" cstate="print"/>
          <a:srcRect/>
          <a:stretch>
            <a:fillRect/>
          </a:stretch>
        </p:blipFill>
        <p:spPr bwMode="auto">
          <a:xfrm>
            <a:off x="533400" y="1752600"/>
            <a:ext cx="7715250" cy="37719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cstate="print"/>
          <a:srcRect/>
          <a:stretch>
            <a:fillRect/>
          </a:stretch>
        </p:blipFill>
        <p:spPr bwMode="auto">
          <a:xfrm>
            <a:off x="304800" y="1143000"/>
            <a:ext cx="8535987" cy="4383087"/>
          </a:xfrm>
          <a:prstGeom prst="rect">
            <a:avLst/>
          </a:prstGeom>
          <a:noFill/>
        </p:spPr>
      </p:pic>
      <p:sp>
        <p:nvSpPr>
          <p:cNvPr id="132099" name="Text Box 3"/>
          <p:cNvSpPr txBox="1">
            <a:spLocks noChangeArrowheads="1"/>
          </p:cNvSpPr>
          <p:nvPr/>
        </p:nvSpPr>
        <p:spPr bwMode="auto">
          <a:xfrm>
            <a:off x="304800" y="304800"/>
            <a:ext cx="8001000" cy="946150"/>
          </a:xfrm>
          <a:prstGeom prst="rect">
            <a:avLst/>
          </a:prstGeom>
          <a:noFill/>
          <a:ln w="9525">
            <a:noFill/>
            <a:miter lim="800000"/>
            <a:headEnd/>
            <a:tailEnd/>
          </a:ln>
          <a:effectLst/>
        </p:spPr>
        <p:txBody>
          <a:bodyPr>
            <a:spAutoFit/>
          </a:bodyPr>
          <a:lstStyle/>
          <a:p>
            <a:pPr eaLnBrk="0" hangingPunct="0">
              <a:spcBef>
                <a:spcPct val="50000"/>
              </a:spcBef>
            </a:pPr>
            <a:r>
              <a:rPr lang="en-US" sz="2800" b="1">
                <a:solidFill>
                  <a:schemeClr val="accent2"/>
                </a:solidFill>
                <a:latin typeface="Times"/>
              </a:rPr>
              <a:t>Use of pBR 322 to clone and identify foreign DNA in E. coli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cstate="print"/>
          <a:srcRect/>
          <a:stretch>
            <a:fillRect/>
          </a:stretch>
        </p:blipFill>
        <p:spPr bwMode="auto">
          <a:xfrm>
            <a:off x="304800" y="1219200"/>
            <a:ext cx="8535987" cy="429895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cstate="print"/>
          <a:srcRect/>
          <a:stretch>
            <a:fillRect/>
          </a:stretch>
        </p:blipFill>
        <p:spPr bwMode="auto">
          <a:xfrm>
            <a:off x="381000" y="0"/>
            <a:ext cx="8535987" cy="4987925"/>
          </a:xfrm>
          <a:prstGeom prst="rect">
            <a:avLst/>
          </a:prstGeom>
          <a:noFill/>
        </p:spPr>
      </p:pic>
      <p:pic>
        <p:nvPicPr>
          <p:cNvPr id="3" name="Picture 2"/>
          <p:cNvPicPr>
            <a:picLocks noChangeAspect="1" noChangeArrowheads="1"/>
          </p:cNvPicPr>
          <p:nvPr/>
        </p:nvPicPr>
        <p:blipFill>
          <a:blip r:embed="rId4" cstate="print"/>
          <a:srcRect/>
          <a:stretch>
            <a:fillRect/>
          </a:stretch>
        </p:blipFill>
        <p:spPr bwMode="auto">
          <a:xfrm>
            <a:off x="304800" y="3124200"/>
            <a:ext cx="3094037" cy="327478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cstate="print"/>
          <a:srcRect/>
          <a:stretch>
            <a:fillRect/>
          </a:stretch>
        </p:blipFill>
        <p:spPr bwMode="auto">
          <a:xfrm>
            <a:off x="533400" y="381000"/>
            <a:ext cx="6200775" cy="609758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a:stretch>
            <a:fillRect/>
          </a:stretch>
        </p:blipFill>
        <p:spPr bwMode="auto">
          <a:xfrm>
            <a:off x="303213" y="938213"/>
            <a:ext cx="8535987" cy="498157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cstate="print"/>
          <a:srcRect/>
          <a:stretch>
            <a:fillRect/>
          </a:stretch>
        </p:blipFill>
        <p:spPr bwMode="auto">
          <a:xfrm>
            <a:off x="304800" y="609600"/>
            <a:ext cx="8486775" cy="6097588"/>
          </a:xfrm>
          <a:prstGeom prst="rect">
            <a:avLst/>
          </a:prstGeom>
          <a:noFill/>
        </p:spPr>
      </p:pic>
      <p:sp>
        <p:nvSpPr>
          <p:cNvPr id="138243" name="Text Box 3"/>
          <p:cNvSpPr txBox="1">
            <a:spLocks noChangeArrowheads="1"/>
          </p:cNvSpPr>
          <p:nvPr/>
        </p:nvSpPr>
        <p:spPr bwMode="auto">
          <a:xfrm>
            <a:off x="304800" y="152400"/>
            <a:ext cx="8305800" cy="519113"/>
          </a:xfrm>
          <a:prstGeom prst="rect">
            <a:avLst/>
          </a:prstGeom>
          <a:noFill/>
          <a:ln w="9525">
            <a:noFill/>
            <a:miter lim="800000"/>
            <a:headEnd/>
            <a:tailEnd/>
          </a:ln>
          <a:effectLst/>
        </p:spPr>
        <p:txBody>
          <a:bodyPr>
            <a:spAutoFit/>
          </a:bodyPr>
          <a:lstStyle/>
          <a:p>
            <a:pPr eaLnBrk="0" hangingPunct="0">
              <a:spcBef>
                <a:spcPct val="50000"/>
              </a:spcBef>
            </a:pPr>
            <a:r>
              <a:rPr lang="en-US" sz="2800" b="1">
                <a:solidFill>
                  <a:schemeClr val="accent2"/>
                </a:solidFill>
                <a:latin typeface="Times"/>
              </a:rPr>
              <a:t>Bacterial artificial chromosomes (BACs)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cstate="print"/>
          <a:srcRect/>
          <a:stretch>
            <a:fillRect/>
          </a:stretch>
        </p:blipFill>
        <p:spPr bwMode="auto">
          <a:xfrm>
            <a:off x="0" y="1312863"/>
            <a:ext cx="8891588" cy="295275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cstate="print"/>
          <a:srcRect/>
          <a:stretch>
            <a:fillRect/>
          </a:stretch>
        </p:blipFill>
        <p:spPr bwMode="auto">
          <a:xfrm>
            <a:off x="4267200" y="0"/>
            <a:ext cx="4484688" cy="6858000"/>
          </a:xfrm>
          <a:prstGeom prst="rect">
            <a:avLst/>
          </a:prstGeom>
          <a:noFill/>
        </p:spPr>
      </p:pic>
      <p:sp>
        <p:nvSpPr>
          <p:cNvPr id="139267" name="Text Box 3"/>
          <p:cNvSpPr txBox="1">
            <a:spLocks noChangeArrowheads="1"/>
          </p:cNvSpPr>
          <p:nvPr/>
        </p:nvSpPr>
        <p:spPr bwMode="auto">
          <a:xfrm>
            <a:off x="304800" y="457200"/>
            <a:ext cx="4038600" cy="946150"/>
          </a:xfrm>
          <a:prstGeom prst="rect">
            <a:avLst/>
          </a:prstGeom>
          <a:noFill/>
          <a:ln w="9525">
            <a:noFill/>
            <a:miter lim="800000"/>
            <a:headEnd/>
            <a:tailEnd/>
          </a:ln>
          <a:effectLst/>
        </p:spPr>
        <p:txBody>
          <a:bodyPr>
            <a:spAutoFit/>
          </a:bodyPr>
          <a:lstStyle/>
          <a:p>
            <a:pPr eaLnBrk="0" hangingPunct="0">
              <a:spcBef>
                <a:spcPct val="50000"/>
              </a:spcBef>
            </a:pPr>
            <a:r>
              <a:rPr lang="en-US" sz="2800" b="1">
                <a:solidFill>
                  <a:schemeClr val="accent2"/>
                </a:solidFill>
                <a:latin typeface="Times"/>
              </a:rPr>
              <a:t>Yeast Artificial Chromosome (YAC)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428625" y="485775"/>
            <a:ext cx="2886075" cy="5470525"/>
          </a:xfrm>
          <a:prstGeom prst="rect">
            <a:avLst/>
          </a:prstGeom>
          <a:noFill/>
          <a:ln w="9525">
            <a:noFill/>
            <a:miter lim="800000"/>
            <a:headEnd/>
            <a:tailEnd/>
          </a:ln>
          <a:effectLst/>
        </p:spPr>
        <p:txBody>
          <a:bodyPr>
            <a:spAutoFit/>
          </a:bodyPr>
          <a:lstStyle/>
          <a:p>
            <a:pPr>
              <a:spcBef>
                <a:spcPct val="50000"/>
              </a:spcBef>
            </a:pPr>
            <a:r>
              <a:rPr lang="en-US" sz="1600" b="1"/>
              <a:t>The making of a yeast artificial chromosome (YAC).</a:t>
            </a:r>
            <a:r>
              <a:rPr lang="en-US" sz="1600"/>
              <a:t/>
            </a:r>
            <a:br>
              <a:rPr lang="en-US" sz="1600"/>
            </a:br>
            <a:endParaRPr lang="en-US" sz="1600"/>
          </a:p>
          <a:p>
            <a:pPr>
              <a:spcBef>
                <a:spcPct val="50000"/>
              </a:spcBef>
            </a:pPr>
            <a:r>
              <a:rPr lang="en-US" sz="1600"/>
              <a:t>A YAC vector allows the cloning of very large DNA molecules. TEL, CEN, and ORI are the telomere, centromere, and origin of replication sequences, respectively, for the yeast </a:t>
            </a:r>
            <a:r>
              <a:rPr lang="en-US" sz="1600" i="1"/>
              <a:t>Saccharomyces cerevisiae</a:t>
            </a:r>
            <a:r>
              <a:rPr lang="en-US" sz="1600"/>
              <a:t>. </a:t>
            </a:r>
            <a:r>
              <a:rPr lang="en-US" sz="1600" i="1"/>
              <a:t>Bam</a:t>
            </a:r>
            <a:r>
              <a:rPr lang="en-US" sz="1600"/>
              <a:t>H1 and </a:t>
            </a:r>
            <a:r>
              <a:rPr lang="en-US" sz="1600" i="1"/>
              <a:t>Eco</a:t>
            </a:r>
            <a:r>
              <a:rPr lang="en-US" sz="1600"/>
              <a:t>R1 are sites where the corresponding restriction nucleases cut the DNA double helix. The sequences denoted A and B encode enzymes that serve as selectable markers to allow the easy isolation of yeast cells that have taken up the artificial chromosome. </a:t>
            </a:r>
          </a:p>
          <a:p>
            <a:pPr>
              <a:spcBef>
                <a:spcPct val="50000"/>
              </a:spcBef>
            </a:pPr>
            <a:endParaRPr lang="en-US" sz="1600"/>
          </a:p>
        </p:txBody>
      </p:sp>
      <p:pic>
        <p:nvPicPr>
          <p:cNvPr id="83971" name="Picture 3" descr="8"/>
          <p:cNvPicPr>
            <a:picLocks noChangeAspect="1" noChangeArrowheads="1"/>
          </p:cNvPicPr>
          <p:nvPr/>
        </p:nvPicPr>
        <p:blipFill>
          <a:blip r:embed="rId3" cstate="print"/>
          <a:srcRect/>
          <a:stretch>
            <a:fillRect/>
          </a:stretch>
        </p:blipFill>
        <p:spPr bwMode="auto">
          <a:xfrm>
            <a:off x="3314700" y="646113"/>
            <a:ext cx="5829300" cy="3351212"/>
          </a:xfrm>
          <a:prstGeom prst="rect">
            <a:avLst/>
          </a:prstGeom>
          <a:noFill/>
        </p:spPr>
      </p:pic>
      <p:pic>
        <p:nvPicPr>
          <p:cNvPr id="83972" name="Picture 4" descr="8"/>
          <p:cNvPicPr>
            <a:picLocks noChangeAspect="1" noChangeArrowheads="1"/>
          </p:cNvPicPr>
          <p:nvPr/>
        </p:nvPicPr>
        <p:blipFill>
          <a:blip r:embed="rId4" cstate="print"/>
          <a:srcRect/>
          <a:stretch>
            <a:fillRect/>
          </a:stretch>
        </p:blipFill>
        <p:spPr bwMode="auto">
          <a:xfrm>
            <a:off x="3857625" y="3789363"/>
            <a:ext cx="5286375" cy="234315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21_Figure08"/>
          <p:cNvPicPr>
            <a:picLocks noChangeAspect="1" noChangeArrowheads="1"/>
          </p:cNvPicPr>
          <p:nvPr/>
        </p:nvPicPr>
        <p:blipFill>
          <a:blip r:embed="rId2" cstate="print"/>
          <a:srcRect/>
          <a:stretch>
            <a:fillRect/>
          </a:stretch>
        </p:blipFill>
        <p:spPr bwMode="auto">
          <a:xfrm>
            <a:off x="4953000" y="533400"/>
            <a:ext cx="2755877" cy="6051550"/>
          </a:xfrm>
          <a:prstGeom prst="rect">
            <a:avLst/>
          </a:prstGeom>
          <a:noFill/>
        </p:spPr>
      </p:pic>
      <p:sp>
        <p:nvSpPr>
          <p:cNvPr id="3" name="TextBox 2"/>
          <p:cNvSpPr txBox="1"/>
          <p:nvPr/>
        </p:nvSpPr>
        <p:spPr>
          <a:xfrm>
            <a:off x="0" y="0"/>
            <a:ext cx="91440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Libraries of DNA molecules can be created by cloning</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ChangeArrowheads="1"/>
          </p:cNvSpPr>
          <p:nvPr/>
        </p:nvSpPr>
        <p:spPr bwMode="auto">
          <a:xfrm>
            <a:off x="0" y="533400"/>
            <a:ext cx="8839200" cy="685800"/>
          </a:xfrm>
          <a:prstGeom prst="rect">
            <a:avLst/>
          </a:prstGeom>
          <a:noFill/>
          <a:ln w="12700">
            <a:noFill/>
            <a:miter lim="800000"/>
            <a:headEnd/>
            <a:tailEnd/>
          </a:ln>
          <a:effectLst/>
        </p:spPr>
        <p:txBody>
          <a:bodyPr lIns="90488" tIns="44450" rIns="90488" bIns="44450" anchor="ctr"/>
          <a:lstStyle/>
          <a:p>
            <a:pPr algn="ctr"/>
            <a:r>
              <a:rPr lang="en-US" sz="2800" b="1" dirty="0">
                <a:solidFill>
                  <a:schemeClr val="accent2"/>
                </a:solidFill>
                <a:latin typeface="Times New Roman" pitchFamily="18" charset="0"/>
                <a:cs typeface="Times New Roman" pitchFamily="18" charset="0"/>
              </a:rPr>
              <a:t>Two types of DNA libraries serve different purposes</a:t>
            </a:r>
          </a:p>
        </p:txBody>
      </p:sp>
      <p:sp>
        <p:nvSpPr>
          <p:cNvPr id="75781" name="Rectangle 5"/>
          <p:cNvSpPr>
            <a:spLocks noChangeArrowheads="1"/>
          </p:cNvSpPr>
          <p:nvPr/>
        </p:nvSpPr>
        <p:spPr bwMode="auto">
          <a:xfrm>
            <a:off x="457200" y="1676400"/>
            <a:ext cx="7772400" cy="4114800"/>
          </a:xfrm>
          <a:prstGeom prst="rect">
            <a:avLst/>
          </a:prstGeom>
          <a:noFill/>
          <a:ln w="12700">
            <a:noFill/>
            <a:miter lim="800000"/>
            <a:headEnd/>
            <a:tailEnd/>
          </a:ln>
          <a:effectLst/>
        </p:spPr>
        <p:txBody>
          <a:bodyPr lIns="90488" tIns="44450" rIns="90488" bIns="44450"/>
          <a:lstStyle/>
          <a:p>
            <a:pPr marL="342900" indent="-342900" algn="ctr">
              <a:spcBef>
                <a:spcPct val="20000"/>
              </a:spcBef>
            </a:pPr>
            <a:r>
              <a:rPr lang="en-US" sz="3000" i="1" dirty="0"/>
              <a:t>Sets of cloned DNA fragments that together represent the genes of a particular organism</a:t>
            </a:r>
            <a:r>
              <a:rPr lang="en-US" sz="3000" dirty="0"/>
              <a:t> </a:t>
            </a:r>
          </a:p>
          <a:p>
            <a:pPr marL="342900" indent="-342900">
              <a:spcBef>
                <a:spcPct val="20000"/>
              </a:spcBef>
              <a:buFontTx/>
              <a:buChar char="•"/>
            </a:pPr>
            <a:r>
              <a:rPr lang="en-US" sz="3000" dirty="0"/>
              <a:t>Any particular gene may represent a tiny, tiny fraction of the DNA in a given cell </a:t>
            </a:r>
          </a:p>
          <a:p>
            <a:pPr marL="342900" indent="-342900">
              <a:spcBef>
                <a:spcPct val="20000"/>
              </a:spcBef>
              <a:buFontTx/>
              <a:buChar char="•"/>
            </a:pPr>
            <a:r>
              <a:rPr lang="en-US" sz="3000" dirty="0"/>
              <a:t>Can't isolate it directly </a:t>
            </a:r>
          </a:p>
          <a:p>
            <a:pPr marL="342900" indent="-342900">
              <a:spcBef>
                <a:spcPct val="20000"/>
              </a:spcBef>
              <a:buFontTx/>
              <a:buChar char="•"/>
            </a:pPr>
            <a:r>
              <a:rPr lang="en-US" sz="3000" dirty="0"/>
              <a:t>Trick is to find the fragment or fragments in the library that contain the desired gene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5781">
                                            <p:txEl>
                                              <p:pRg st="0" end="0"/>
                                            </p:txEl>
                                          </p:spTgt>
                                        </p:tgtEl>
                                        <p:attrNameLst>
                                          <p:attrName>style.visibility</p:attrName>
                                        </p:attrNameLst>
                                      </p:cBhvr>
                                      <p:to>
                                        <p:strVal val="visible"/>
                                      </p:to>
                                    </p:set>
                                    <p:animEffect transition="in" filter="box(out)">
                                      <p:cBhvr>
                                        <p:cTn id="7" dur="500"/>
                                        <p:tgtEl>
                                          <p:spTgt spid="757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5781">
                                            <p:txEl>
                                              <p:pRg st="1" end="1"/>
                                            </p:txEl>
                                          </p:spTgt>
                                        </p:tgtEl>
                                        <p:attrNameLst>
                                          <p:attrName>style.visibility</p:attrName>
                                        </p:attrNameLst>
                                      </p:cBhvr>
                                      <p:to>
                                        <p:strVal val="visible"/>
                                      </p:to>
                                    </p:set>
                                    <p:animEffect transition="in" filter="box(out)">
                                      <p:cBhvr>
                                        <p:cTn id="12" dur="500"/>
                                        <p:tgtEl>
                                          <p:spTgt spid="757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5781">
                                            <p:txEl>
                                              <p:pRg st="2" end="2"/>
                                            </p:txEl>
                                          </p:spTgt>
                                        </p:tgtEl>
                                        <p:attrNameLst>
                                          <p:attrName>style.visibility</p:attrName>
                                        </p:attrNameLst>
                                      </p:cBhvr>
                                      <p:to>
                                        <p:strVal val="visible"/>
                                      </p:to>
                                    </p:set>
                                    <p:animEffect transition="in" filter="box(out)">
                                      <p:cBhvr>
                                        <p:cTn id="17" dur="500"/>
                                        <p:tgtEl>
                                          <p:spTgt spid="757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5781">
                                            <p:txEl>
                                              <p:pRg st="3" end="3"/>
                                            </p:txEl>
                                          </p:spTgt>
                                        </p:tgtEl>
                                        <p:attrNameLst>
                                          <p:attrName>style.visibility</p:attrName>
                                        </p:attrNameLst>
                                      </p:cBhvr>
                                      <p:to>
                                        <p:strVal val="visible"/>
                                      </p:to>
                                    </p:set>
                                    <p:animEffect transition="in" filter="box(out)">
                                      <p:cBhvr>
                                        <p:cTn id="22" dur="500"/>
                                        <p:tgtEl>
                                          <p:spTgt spid="757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371475"/>
            <a:ext cx="3124200" cy="7109639"/>
          </a:xfrm>
          <a:prstGeom prst="rect">
            <a:avLst/>
          </a:prstGeom>
          <a:noFill/>
          <a:ln w="9525">
            <a:noFill/>
            <a:miter lim="800000"/>
            <a:headEnd/>
            <a:tailEnd/>
          </a:ln>
          <a:effectLst/>
        </p:spPr>
        <p:txBody>
          <a:bodyPr wrap="square">
            <a:spAutoFit/>
          </a:bodyPr>
          <a:lstStyle/>
          <a:p>
            <a:pPr>
              <a:spcBef>
                <a:spcPct val="50000"/>
              </a:spcBef>
            </a:pPr>
            <a:r>
              <a:rPr lang="en-US" b="1" dirty="0">
                <a:latin typeface="Times New Roman" pitchFamily="18" charset="0"/>
                <a:cs typeface="Times New Roman" pitchFamily="18" charset="0"/>
              </a:rPr>
              <a:t>Construction of a human genomic DNA library.</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a:p>
            <a:pPr>
              <a:spcBef>
                <a:spcPct val="50000"/>
              </a:spcBef>
            </a:pPr>
            <a:r>
              <a:rPr lang="en-US" dirty="0">
                <a:latin typeface="Times New Roman" pitchFamily="18" charset="0"/>
                <a:cs typeface="Times New Roman" pitchFamily="18" charset="0"/>
              </a:rPr>
              <a:t>A genomic library is usually stored as a set of bacteria, each carrying a different fragment of human DNA. For simplicity, cloning of just a few representative fragments </a:t>
            </a:r>
            <a:r>
              <a:rPr lang="en-US" i="1" dirty="0">
                <a:latin typeface="Times New Roman" pitchFamily="18" charset="0"/>
                <a:cs typeface="Times New Roman" pitchFamily="18" charset="0"/>
              </a:rPr>
              <a:t>(colored)</a:t>
            </a:r>
            <a:r>
              <a:rPr lang="en-US" dirty="0">
                <a:latin typeface="Times New Roman" pitchFamily="18" charset="0"/>
                <a:cs typeface="Times New Roman" pitchFamily="18" charset="0"/>
              </a:rPr>
              <a:t> is shown. In reality, all of the </a:t>
            </a:r>
            <a:r>
              <a:rPr lang="en-US" i="1" dirty="0">
                <a:latin typeface="Times New Roman" pitchFamily="18" charset="0"/>
                <a:cs typeface="Times New Roman" pitchFamily="18" charset="0"/>
              </a:rPr>
              <a:t>gray</a:t>
            </a:r>
            <a:r>
              <a:rPr lang="en-US" dirty="0">
                <a:latin typeface="Times New Roman" pitchFamily="18" charset="0"/>
                <a:cs typeface="Times New Roman" pitchFamily="18" charset="0"/>
              </a:rPr>
              <a:t> DNA fragments would also be cloned</a:t>
            </a:r>
          </a:p>
          <a:p>
            <a:pPr>
              <a:spcBef>
                <a:spcPct val="50000"/>
              </a:spcBef>
            </a:pPr>
            <a:endParaRPr lang="en-US" dirty="0">
              <a:latin typeface="Times New Roman" pitchFamily="18" charset="0"/>
              <a:cs typeface="Times New Roman" pitchFamily="18" charset="0"/>
            </a:endParaRPr>
          </a:p>
        </p:txBody>
      </p:sp>
      <p:pic>
        <p:nvPicPr>
          <p:cNvPr id="54275" name="Picture 3" descr="8"/>
          <p:cNvPicPr>
            <a:picLocks noChangeAspect="1" noChangeArrowheads="1"/>
          </p:cNvPicPr>
          <p:nvPr/>
        </p:nvPicPr>
        <p:blipFill>
          <a:blip r:embed="rId3" cstate="print"/>
          <a:srcRect/>
          <a:stretch>
            <a:fillRect/>
          </a:stretch>
        </p:blipFill>
        <p:spPr bwMode="auto">
          <a:xfrm>
            <a:off x="3429000" y="0"/>
            <a:ext cx="3538538" cy="4857750"/>
          </a:xfrm>
          <a:prstGeom prst="rect">
            <a:avLst/>
          </a:prstGeom>
          <a:noFill/>
        </p:spPr>
      </p:pic>
      <p:pic>
        <p:nvPicPr>
          <p:cNvPr id="54276" name="Picture 4" descr="8"/>
          <p:cNvPicPr>
            <a:picLocks noChangeAspect="1" noChangeArrowheads="1"/>
          </p:cNvPicPr>
          <p:nvPr/>
        </p:nvPicPr>
        <p:blipFill>
          <a:blip r:embed="rId4" cstate="print"/>
          <a:srcRect/>
          <a:stretch>
            <a:fillRect/>
          </a:stretch>
        </p:blipFill>
        <p:spPr bwMode="auto">
          <a:xfrm>
            <a:off x="3532188" y="3779838"/>
            <a:ext cx="4040187" cy="307816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21_Figure09"/>
          <p:cNvPicPr>
            <a:picLocks noChangeAspect="1" noChangeArrowheads="1"/>
          </p:cNvPicPr>
          <p:nvPr/>
        </p:nvPicPr>
        <p:blipFill>
          <a:blip r:embed="rId2" cstate="print"/>
          <a:srcRect/>
          <a:stretch>
            <a:fillRect/>
          </a:stretch>
        </p:blipFill>
        <p:spPr bwMode="auto">
          <a:xfrm>
            <a:off x="5334000" y="273050"/>
            <a:ext cx="3340100" cy="6584950"/>
          </a:xfrm>
          <a:prstGeom prst="rect">
            <a:avLst/>
          </a:prstGeom>
          <a:noFill/>
        </p:spPr>
      </p:pic>
      <p:sp>
        <p:nvSpPr>
          <p:cNvPr id="5" name="TextBox 4"/>
          <p:cNvSpPr txBox="1"/>
          <p:nvPr/>
        </p:nvSpPr>
        <p:spPr>
          <a:xfrm>
            <a:off x="0" y="228601"/>
            <a:ext cx="49530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Construction of a </a:t>
            </a:r>
            <a:r>
              <a:rPr lang="en-US" b="1" dirty="0" err="1" smtClean="0">
                <a:latin typeface="Times New Roman" pitchFamily="18" charset="0"/>
                <a:cs typeface="Times New Roman" pitchFamily="18" charset="0"/>
              </a:rPr>
              <a:t>cDNA</a:t>
            </a:r>
            <a:r>
              <a:rPr lang="en-US" b="1" dirty="0" smtClean="0">
                <a:latin typeface="Times New Roman" pitchFamily="18" charset="0"/>
                <a:cs typeface="Times New Roman" pitchFamily="18" charset="0"/>
              </a:rPr>
              <a:t> library</a:t>
            </a:r>
            <a:endParaRPr lang="en-US" b="1" dirty="0">
              <a:latin typeface="Times New Roman" pitchFamily="18" charset="0"/>
              <a:cs typeface="Times New Roman" pitchFamily="18" charset="0"/>
            </a:endParaRPr>
          </a:p>
        </p:txBody>
      </p:sp>
      <p:pic>
        <p:nvPicPr>
          <p:cNvPr id="6" name="Picture 3" descr="8"/>
          <p:cNvPicPr>
            <a:picLocks noChangeAspect="1" noChangeArrowheads="1"/>
          </p:cNvPicPr>
          <p:nvPr/>
        </p:nvPicPr>
        <p:blipFill>
          <a:blip r:embed="rId3" cstate="print"/>
          <a:srcRect/>
          <a:stretch>
            <a:fillRect/>
          </a:stretch>
        </p:blipFill>
        <p:spPr bwMode="auto">
          <a:xfrm>
            <a:off x="762000" y="1066800"/>
            <a:ext cx="3452381" cy="501967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42900" y="4198938"/>
            <a:ext cx="8801100" cy="2292350"/>
          </a:xfrm>
          <a:prstGeom prst="rect">
            <a:avLst/>
          </a:prstGeom>
          <a:noFill/>
          <a:ln w="9525">
            <a:noFill/>
            <a:miter lim="800000"/>
            <a:headEnd/>
            <a:tailEnd/>
          </a:ln>
          <a:effectLst/>
        </p:spPr>
        <p:txBody>
          <a:bodyPr>
            <a:spAutoFit/>
          </a:bodyPr>
          <a:lstStyle/>
          <a:p>
            <a:pPr>
              <a:spcBef>
                <a:spcPct val="50000"/>
              </a:spcBef>
            </a:pPr>
            <a:r>
              <a:rPr lang="en-US" sz="1600" b="1" dirty="0">
                <a:latin typeface="Times New Roman" pitchFamily="18" charset="0"/>
                <a:cs typeface="Times New Roman" pitchFamily="18" charset="0"/>
              </a:rPr>
              <a:t>The differences between </a:t>
            </a:r>
            <a:r>
              <a:rPr lang="en-US" sz="1600" b="1" dirty="0" err="1">
                <a:latin typeface="Times New Roman" pitchFamily="18" charset="0"/>
                <a:cs typeface="Times New Roman" pitchFamily="18" charset="0"/>
              </a:rPr>
              <a:t>cDNA</a:t>
            </a:r>
            <a:r>
              <a:rPr lang="en-US" sz="1600" b="1" dirty="0">
                <a:latin typeface="Times New Roman" pitchFamily="18" charset="0"/>
                <a:cs typeface="Times New Roman" pitchFamily="18" charset="0"/>
              </a:rPr>
              <a:t> clones and genomic DNA clones derived from the same region of DNA.</a:t>
            </a:r>
            <a:r>
              <a:rPr lang="en-US" sz="1600" dirty="0">
                <a:latin typeface="Times New Roman" pitchFamily="18" charset="0"/>
                <a:cs typeface="Times New Roman" pitchFamily="18" charset="0"/>
              </a:rPr>
              <a:t> In this example gene A is infrequently transcribed, whereas gene B is frequently transcribed, and both genes contain </a:t>
            </a:r>
            <a:r>
              <a:rPr lang="en-US" sz="1600" dirty="0" err="1">
                <a:latin typeface="Times New Roman" pitchFamily="18" charset="0"/>
                <a:cs typeface="Times New Roman" pitchFamily="18" charset="0"/>
              </a:rPr>
              <a:t>introns</a:t>
            </a:r>
            <a:r>
              <a:rPr lang="en-US" sz="1600" dirty="0">
                <a:latin typeface="Times New Roman" pitchFamily="18" charset="0"/>
                <a:cs typeface="Times New Roman" pitchFamily="18" charset="0"/>
              </a:rPr>
              <a:t> </a:t>
            </a:r>
            <a:r>
              <a:rPr lang="en-US" sz="1600" i="1" dirty="0">
                <a:latin typeface="Times New Roman" pitchFamily="18" charset="0"/>
                <a:cs typeface="Times New Roman" pitchFamily="18" charset="0"/>
              </a:rPr>
              <a:t>(green).</a:t>
            </a:r>
            <a:r>
              <a:rPr lang="en-US" sz="1600" dirty="0">
                <a:latin typeface="Times New Roman" pitchFamily="18" charset="0"/>
                <a:cs typeface="Times New Roman" pitchFamily="18" charset="0"/>
              </a:rPr>
              <a:t> In the genomic DNA library, both the </a:t>
            </a:r>
            <a:r>
              <a:rPr lang="en-US" sz="1600" dirty="0" err="1">
                <a:latin typeface="Times New Roman" pitchFamily="18" charset="0"/>
                <a:cs typeface="Times New Roman" pitchFamily="18" charset="0"/>
              </a:rPr>
              <a:t>introns</a:t>
            </a:r>
            <a:r>
              <a:rPr lang="en-US" sz="1600" dirty="0">
                <a:latin typeface="Times New Roman" pitchFamily="18" charset="0"/>
                <a:cs typeface="Times New Roman" pitchFamily="18" charset="0"/>
              </a:rPr>
              <a:t> and the </a:t>
            </a:r>
            <a:r>
              <a:rPr lang="en-US" sz="1600" dirty="0" err="1">
                <a:latin typeface="Times New Roman" pitchFamily="18" charset="0"/>
                <a:cs typeface="Times New Roman" pitchFamily="18" charset="0"/>
              </a:rPr>
              <a:t>nontranscribed</a:t>
            </a:r>
            <a:r>
              <a:rPr lang="en-US" sz="1600" dirty="0">
                <a:latin typeface="Times New Roman" pitchFamily="18" charset="0"/>
                <a:cs typeface="Times New Roman" pitchFamily="18" charset="0"/>
              </a:rPr>
              <a:t> DNA </a:t>
            </a:r>
            <a:r>
              <a:rPr lang="en-US" sz="1600" i="1" dirty="0">
                <a:latin typeface="Times New Roman" pitchFamily="18" charset="0"/>
                <a:cs typeface="Times New Roman" pitchFamily="18" charset="0"/>
              </a:rPr>
              <a:t>(pink)</a:t>
            </a:r>
            <a:r>
              <a:rPr lang="en-US" sz="1600" dirty="0">
                <a:latin typeface="Times New Roman" pitchFamily="18" charset="0"/>
                <a:cs typeface="Times New Roman" pitchFamily="18" charset="0"/>
              </a:rPr>
              <a:t> are included in the clones, and most clones contain, at most, only part of the coding sequence of a gene </a:t>
            </a:r>
            <a:r>
              <a:rPr lang="en-US" sz="1600" i="1" dirty="0">
                <a:latin typeface="Times New Roman" pitchFamily="18" charset="0"/>
                <a:cs typeface="Times New Roman" pitchFamily="18" charset="0"/>
              </a:rPr>
              <a:t>(red)</a:t>
            </a:r>
            <a:r>
              <a:rPr lang="en-US" sz="1600" dirty="0">
                <a:latin typeface="Times New Roman" pitchFamily="18" charset="0"/>
                <a:cs typeface="Times New Roman" pitchFamily="18" charset="0"/>
              </a:rPr>
              <a:t>. In the </a:t>
            </a:r>
            <a:r>
              <a:rPr lang="en-US" sz="1600" dirty="0" err="1">
                <a:latin typeface="Times New Roman" pitchFamily="18" charset="0"/>
                <a:cs typeface="Times New Roman" pitchFamily="18" charset="0"/>
              </a:rPr>
              <a:t>cDNA</a:t>
            </a:r>
            <a:r>
              <a:rPr lang="en-US" sz="1600" dirty="0">
                <a:latin typeface="Times New Roman" pitchFamily="18" charset="0"/>
                <a:cs typeface="Times New Roman" pitchFamily="18" charset="0"/>
              </a:rPr>
              <a:t> clones the </a:t>
            </a:r>
            <a:r>
              <a:rPr lang="en-US" sz="1600" dirty="0" err="1">
                <a:latin typeface="Times New Roman" pitchFamily="18" charset="0"/>
                <a:cs typeface="Times New Roman" pitchFamily="18" charset="0"/>
              </a:rPr>
              <a:t>intron</a:t>
            </a:r>
            <a:r>
              <a:rPr lang="en-US" sz="1600" dirty="0">
                <a:latin typeface="Times New Roman" pitchFamily="18" charset="0"/>
                <a:cs typeface="Times New Roman" pitchFamily="18" charset="0"/>
              </a:rPr>
              <a:t> sequences </a:t>
            </a:r>
            <a:r>
              <a:rPr lang="en-US" sz="1600" i="1" dirty="0">
                <a:latin typeface="Times New Roman" pitchFamily="18" charset="0"/>
                <a:cs typeface="Times New Roman" pitchFamily="18" charset="0"/>
              </a:rPr>
              <a:t>(yellow)</a:t>
            </a:r>
            <a:r>
              <a:rPr lang="en-US" sz="1600" dirty="0">
                <a:latin typeface="Times New Roman" pitchFamily="18" charset="0"/>
                <a:cs typeface="Times New Roman" pitchFamily="18" charset="0"/>
              </a:rPr>
              <a:t> have been removed by RNA splicing during the formation of the mRNA </a:t>
            </a:r>
            <a:r>
              <a:rPr lang="en-US" sz="1600" i="1" dirty="0">
                <a:latin typeface="Times New Roman" pitchFamily="18" charset="0"/>
                <a:cs typeface="Times New Roman" pitchFamily="18" charset="0"/>
              </a:rPr>
              <a:t>(blue),</a:t>
            </a:r>
            <a:r>
              <a:rPr lang="en-US" sz="1600" dirty="0">
                <a:latin typeface="Times New Roman" pitchFamily="18" charset="0"/>
                <a:cs typeface="Times New Roman" pitchFamily="18" charset="0"/>
              </a:rPr>
              <a:t> and a continuous coding sequence is therefore present in each clone. Because gene B is transcribed more abundantly than in gene A in the cells from which the </a:t>
            </a:r>
            <a:r>
              <a:rPr lang="en-US" sz="1600" dirty="0" err="1">
                <a:latin typeface="Times New Roman" pitchFamily="18" charset="0"/>
                <a:cs typeface="Times New Roman" pitchFamily="18" charset="0"/>
              </a:rPr>
              <a:t>cDNA</a:t>
            </a:r>
            <a:r>
              <a:rPr lang="en-US" sz="1600" dirty="0">
                <a:latin typeface="Times New Roman" pitchFamily="18" charset="0"/>
                <a:cs typeface="Times New Roman" pitchFamily="18" charset="0"/>
              </a:rPr>
              <a:t> library was made, it is represented much more frequently than A in the </a:t>
            </a:r>
            <a:r>
              <a:rPr lang="en-US" sz="1600" dirty="0" err="1">
                <a:latin typeface="Times New Roman" pitchFamily="18" charset="0"/>
                <a:cs typeface="Times New Roman" pitchFamily="18" charset="0"/>
              </a:rPr>
              <a:t>cDNA</a:t>
            </a:r>
            <a:r>
              <a:rPr lang="en-US" sz="1600" dirty="0">
                <a:latin typeface="Times New Roman" pitchFamily="18" charset="0"/>
                <a:cs typeface="Times New Roman" pitchFamily="18" charset="0"/>
              </a:rPr>
              <a:t> library. In contrast, A and B are in principle represented equally in the genomic DNA library. </a:t>
            </a:r>
          </a:p>
        </p:txBody>
      </p:sp>
      <p:pic>
        <p:nvPicPr>
          <p:cNvPr id="56323" name="Picture 3" descr="8"/>
          <p:cNvPicPr>
            <a:picLocks noChangeAspect="1" noChangeArrowheads="1"/>
          </p:cNvPicPr>
          <p:nvPr/>
        </p:nvPicPr>
        <p:blipFill>
          <a:blip r:embed="rId3" cstate="print"/>
          <a:srcRect/>
          <a:stretch>
            <a:fillRect/>
          </a:stretch>
        </p:blipFill>
        <p:spPr bwMode="auto">
          <a:xfrm>
            <a:off x="776288" y="342900"/>
            <a:ext cx="3109912" cy="3790950"/>
          </a:xfrm>
          <a:prstGeom prst="rect">
            <a:avLst/>
          </a:prstGeom>
          <a:noFill/>
        </p:spPr>
      </p:pic>
      <p:pic>
        <p:nvPicPr>
          <p:cNvPr id="56324" name="Picture 4" descr="8"/>
          <p:cNvPicPr>
            <a:picLocks noChangeAspect="1" noChangeArrowheads="1"/>
          </p:cNvPicPr>
          <p:nvPr/>
        </p:nvPicPr>
        <p:blipFill>
          <a:blip r:embed="rId4" cstate="print"/>
          <a:srcRect/>
          <a:stretch>
            <a:fillRect/>
          </a:stretch>
        </p:blipFill>
        <p:spPr bwMode="auto">
          <a:xfrm>
            <a:off x="4748213" y="371475"/>
            <a:ext cx="3019425" cy="377825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ChangeArrowheads="1"/>
          </p:cNvSpPr>
          <p:nvPr/>
        </p:nvSpPr>
        <p:spPr bwMode="auto">
          <a:xfrm>
            <a:off x="0" y="1143000"/>
            <a:ext cx="6096000" cy="838200"/>
          </a:xfrm>
          <a:prstGeom prst="rect">
            <a:avLst/>
          </a:prstGeom>
          <a:noFill/>
          <a:ln w="12700">
            <a:noFill/>
            <a:miter lim="800000"/>
            <a:headEnd/>
            <a:tailEnd/>
          </a:ln>
          <a:effectLst/>
        </p:spPr>
        <p:txBody>
          <a:bodyPr lIns="90488" tIns="44450" rIns="90488" bIns="44450" anchor="ctr"/>
          <a:lstStyle/>
          <a:p>
            <a:pPr algn="ctr"/>
            <a:r>
              <a:rPr lang="en-US" sz="2800" b="1" dirty="0">
                <a:solidFill>
                  <a:srgbClr val="FF0000"/>
                </a:solidFill>
                <a:latin typeface="Times New Roman" pitchFamily="18" charset="0"/>
                <a:cs typeface="Times New Roman" pitchFamily="18" charset="0"/>
              </a:rPr>
              <a:t>Colony Hybridization</a:t>
            </a:r>
          </a:p>
        </p:txBody>
      </p:sp>
      <p:sp>
        <p:nvSpPr>
          <p:cNvPr id="77829" name="Rectangle 5"/>
          <p:cNvSpPr>
            <a:spLocks noChangeArrowheads="1"/>
          </p:cNvSpPr>
          <p:nvPr/>
        </p:nvSpPr>
        <p:spPr bwMode="auto">
          <a:xfrm>
            <a:off x="304800" y="1905000"/>
            <a:ext cx="5638800" cy="4572000"/>
          </a:xfrm>
          <a:prstGeom prst="rect">
            <a:avLst/>
          </a:prstGeom>
          <a:noFill/>
          <a:ln w="12700">
            <a:noFill/>
            <a:miter lim="800000"/>
            <a:headEnd/>
            <a:tailEnd/>
          </a:ln>
          <a:effectLst/>
        </p:spPr>
        <p:txBody>
          <a:bodyPr lIns="90488" tIns="44450" rIns="90488" bIns="44450"/>
          <a:lstStyle/>
          <a:p>
            <a:pPr marL="342900" indent="-342900" algn="ctr">
              <a:spcBef>
                <a:spcPct val="20000"/>
              </a:spcBef>
            </a:pPr>
            <a:r>
              <a:rPr lang="en-US" sz="2800" i="1" dirty="0">
                <a:latin typeface="Times New Roman" pitchFamily="18" charset="0"/>
                <a:cs typeface="Times New Roman" pitchFamily="18" charset="0"/>
              </a:rPr>
              <a:t>A way to screen plasmid-based genome libraries for a DNA fragment of interest</a:t>
            </a:r>
            <a:r>
              <a:rPr lang="en-US" sz="2800" dirty="0">
                <a:latin typeface="Times New Roman" pitchFamily="18" charset="0"/>
                <a:cs typeface="Times New Roman" pitchFamily="18" charset="0"/>
              </a:rPr>
              <a:t> </a:t>
            </a:r>
          </a:p>
          <a:p>
            <a:pPr marL="342900" indent="-342900">
              <a:spcBef>
                <a:spcPct val="20000"/>
              </a:spcBef>
              <a:buFontTx/>
              <a:buChar char="•"/>
            </a:pPr>
            <a:r>
              <a:rPr lang="en-US" sz="2800" dirty="0">
                <a:latin typeface="Times New Roman" pitchFamily="18" charset="0"/>
                <a:cs typeface="Times New Roman" pitchFamily="18" charset="0"/>
              </a:rPr>
              <a:t>Host bacteria containing a plasmid-based library of DNA fragments are plated on a </a:t>
            </a:r>
            <a:r>
              <a:rPr lang="en-US" sz="2800" dirty="0" err="1">
                <a:latin typeface="Times New Roman" pitchFamily="18" charset="0"/>
                <a:cs typeface="Times New Roman" pitchFamily="18" charset="0"/>
              </a:rPr>
              <a:t>petri</a:t>
            </a:r>
            <a:r>
              <a:rPr lang="en-US" sz="2800" dirty="0">
                <a:latin typeface="Times New Roman" pitchFamily="18" charset="0"/>
                <a:cs typeface="Times New Roman" pitchFamily="18" charset="0"/>
              </a:rPr>
              <a:t> dish and allowed to grow overnight to form colonies </a:t>
            </a:r>
          </a:p>
          <a:p>
            <a:pPr marL="342900" indent="-342900">
              <a:spcBef>
                <a:spcPct val="20000"/>
              </a:spcBef>
              <a:buFontTx/>
              <a:buChar char="•"/>
            </a:pPr>
            <a:r>
              <a:rPr lang="en-US" sz="2800" dirty="0">
                <a:latin typeface="Times New Roman" pitchFamily="18" charset="0"/>
                <a:cs typeface="Times New Roman" pitchFamily="18" charset="0"/>
              </a:rPr>
              <a:t>Replica of dish made with a nitrocellulose disk </a:t>
            </a:r>
          </a:p>
        </p:txBody>
      </p:sp>
      <p:sp>
        <p:nvSpPr>
          <p:cNvPr id="5" name="TextBox 4"/>
          <p:cNvSpPr txBox="1"/>
          <p:nvPr/>
        </p:nvSpPr>
        <p:spPr>
          <a:xfrm>
            <a:off x="0" y="228600"/>
            <a:ext cx="86868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Hybridization can be used to identify a specific clone in a DNA library</a:t>
            </a:r>
            <a:endParaRPr lang="en-US" sz="2800" b="1" dirty="0">
              <a:solidFill>
                <a:schemeClr val="accent2"/>
              </a:solidFill>
              <a:latin typeface="Times New Roman" pitchFamily="18" charset="0"/>
              <a:cs typeface="Times New Roman" pitchFamily="18" charset="0"/>
            </a:endParaRPr>
          </a:p>
        </p:txBody>
      </p:sp>
      <p:pic>
        <p:nvPicPr>
          <p:cNvPr id="6" name="Picture 3" descr="21_Figure08"/>
          <p:cNvPicPr>
            <a:picLocks noChangeAspect="1" noChangeArrowheads="1"/>
          </p:cNvPicPr>
          <p:nvPr/>
        </p:nvPicPr>
        <p:blipFill>
          <a:blip r:embed="rId3" cstate="print"/>
          <a:srcRect/>
          <a:stretch>
            <a:fillRect/>
          </a:stretch>
        </p:blipFill>
        <p:spPr bwMode="auto">
          <a:xfrm>
            <a:off x="6019800" y="806450"/>
            <a:ext cx="2755877" cy="6051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Effect transition="in" filter="box(out)">
                                      <p:cBhvr>
                                        <p:cTn id="7" dur="500"/>
                                        <p:tgtEl>
                                          <p:spTgt spid="778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7829">
                                            <p:txEl>
                                              <p:pRg st="1" end="1"/>
                                            </p:txEl>
                                          </p:spTgt>
                                        </p:tgtEl>
                                        <p:attrNameLst>
                                          <p:attrName>style.visibility</p:attrName>
                                        </p:attrNameLst>
                                      </p:cBhvr>
                                      <p:to>
                                        <p:strVal val="visible"/>
                                      </p:to>
                                    </p:set>
                                    <p:animEffect transition="in" filter="box(out)">
                                      <p:cBhvr>
                                        <p:cTn id="12" dur="500"/>
                                        <p:tgtEl>
                                          <p:spTgt spid="778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7829">
                                            <p:txEl>
                                              <p:pRg st="2" end="2"/>
                                            </p:txEl>
                                          </p:spTgt>
                                        </p:tgtEl>
                                        <p:attrNameLst>
                                          <p:attrName>style.visibility</p:attrName>
                                        </p:attrNameLst>
                                      </p:cBhvr>
                                      <p:to>
                                        <p:strVal val="visible"/>
                                      </p:to>
                                    </p:set>
                                    <p:animEffect transition="in" filter="box(out)">
                                      <p:cBhvr>
                                        <p:cTn id="17" dur="500"/>
                                        <p:tgtEl>
                                          <p:spTgt spid="778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GA13_11"/>
          <p:cNvPicPr>
            <a:picLocks noChangeAspect="1" noChangeArrowheads="1"/>
          </p:cNvPicPr>
          <p:nvPr/>
        </p:nvPicPr>
        <p:blipFill>
          <a:blip r:embed="rId3" cstate="print"/>
          <a:srcRect t="9091" b="6061"/>
          <a:stretch>
            <a:fillRect/>
          </a:stretch>
        </p:blipFill>
        <p:spPr bwMode="auto">
          <a:xfrm>
            <a:off x="3314700" y="457200"/>
            <a:ext cx="5829300" cy="6400800"/>
          </a:xfrm>
          <a:prstGeom prst="rect">
            <a:avLst/>
          </a:prstGeom>
          <a:noFill/>
        </p:spPr>
      </p:pic>
      <p:sp>
        <p:nvSpPr>
          <p:cNvPr id="76805" name="Rectangle 5"/>
          <p:cNvSpPr>
            <a:spLocks noChangeArrowheads="1"/>
          </p:cNvSpPr>
          <p:nvPr/>
        </p:nvSpPr>
        <p:spPr bwMode="auto">
          <a:xfrm>
            <a:off x="177800" y="1714500"/>
            <a:ext cx="3251200" cy="3225800"/>
          </a:xfrm>
          <a:prstGeom prst="rect">
            <a:avLst/>
          </a:prstGeom>
          <a:noFill/>
          <a:ln w="12700">
            <a:noFill/>
            <a:miter lim="800000"/>
            <a:headEnd/>
            <a:tailEnd/>
          </a:ln>
          <a:effectLst/>
        </p:spPr>
        <p:txBody>
          <a:bodyPr lIns="90488" tIns="44450" rIns="90488" bIns="44450"/>
          <a:lstStyle/>
          <a:p>
            <a:pPr marL="342900" indent="-342900">
              <a:spcBef>
                <a:spcPct val="20000"/>
              </a:spcBef>
              <a:buFontTx/>
              <a:buChar char="•"/>
            </a:pPr>
            <a:r>
              <a:rPr lang="en-US" b="1" dirty="0">
                <a:latin typeface="Times New Roman" pitchFamily="18" charset="0"/>
                <a:cs typeface="Times New Roman" pitchFamily="18" charset="0"/>
              </a:rPr>
              <a:t>Disk is treated with base or heated to convert </a:t>
            </a:r>
            <a:r>
              <a:rPr lang="en-US" b="1" dirty="0" err="1">
                <a:latin typeface="Times New Roman" pitchFamily="18" charset="0"/>
                <a:cs typeface="Times New Roman" pitchFamily="18" charset="0"/>
              </a:rPr>
              <a:t>dsDNA</a:t>
            </a:r>
            <a:r>
              <a:rPr lang="en-US" b="1" dirty="0">
                <a:latin typeface="Times New Roman" pitchFamily="18" charset="0"/>
                <a:cs typeface="Times New Roman" pitchFamily="18" charset="0"/>
              </a:rPr>
              <a:t> to </a:t>
            </a:r>
            <a:r>
              <a:rPr lang="en-US" b="1" dirty="0" err="1">
                <a:latin typeface="Times New Roman" pitchFamily="18" charset="0"/>
                <a:cs typeface="Times New Roman" pitchFamily="18" charset="0"/>
              </a:rPr>
              <a:t>ssDNA</a:t>
            </a:r>
            <a:r>
              <a:rPr lang="en-US" b="1" dirty="0">
                <a:latin typeface="Times New Roman" pitchFamily="18" charset="0"/>
                <a:cs typeface="Times New Roman" pitchFamily="18" charset="0"/>
              </a:rPr>
              <a:t> and incubated with probes </a:t>
            </a:r>
          </a:p>
          <a:p>
            <a:pPr marL="342900" indent="-342900">
              <a:spcBef>
                <a:spcPct val="20000"/>
              </a:spcBef>
              <a:buFontTx/>
              <a:buChar char="•"/>
            </a:pPr>
            <a:r>
              <a:rPr lang="en-US" b="1" dirty="0">
                <a:latin typeface="Times New Roman" pitchFamily="18" charset="0"/>
                <a:cs typeface="Times New Roman" pitchFamily="18" charset="0"/>
              </a:rPr>
              <a:t>Colonies that bind probe (with P-32) hold the fragment of interest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6805">
                                            <p:txEl>
                                              <p:pRg st="0" end="0"/>
                                            </p:txEl>
                                          </p:spTgt>
                                        </p:tgtEl>
                                        <p:attrNameLst>
                                          <p:attrName>style.visibility</p:attrName>
                                        </p:attrNameLst>
                                      </p:cBhvr>
                                      <p:to>
                                        <p:strVal val="visible"/>
                                      </p:to>
                                    </p:set>
                                    <p:animEffect transition="in" filter="box(out)">
                                      <p:cBhvr>
                                        <p:cTn id="7" dur="500"/>
                                        <p:tgtEl>
                                          <p:spTgt spid="768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6805">
                                            <p:txEl>
                                              <p:pRg st="1" end="1"/>
                                            </p:txEl>
                                          </p:spTgt>
                                        </p:tgtEl>
                                        <p:attrNameLst>
                                          <p:attrName>style.visibility</p:attrName>
                                        </p:attrNameLst>
                                      </p:cBhvr>
                                      <p:to>
                                        <p:strVal val="visible"/>
                                      </p:to>
                                    </p:set>
                                    <p:animEffect transition="in" filter="box(out)">
                                      <p:cBhvr>
                                        <p:cTn id="12" dur="500"/>
                                        <p:tgtEl>
                                          <p:spTgt spid="768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cstate="print"/>
          <a:srcRect/>
          <a:stretch>
            <a:fillRect/>
          </a:stretch>
        </p:blipFill>
        <p:spPr bwMode="auto">
          <a:xfrm>
            <a:off x="2057400" y="838200"/>
            <a:ext cx="6877050" cy="5586413"/>
          </a:xfrm>
          <a:prstGeom prst="rect">
            <a:avLst/>
          </a:prstGeom>
          <a:noFill/>
        </p:spPr>
      </p:pic>
      <p:sp>
        <p:nvSpPr>
          <p:cNvPr id="140291" name="Text Box 3"/>
          <p:cNvSpPr txBox="1">
            <a:spLocks noChangeArrowheads="1"/>
          </p:cNvSpPr>
          <p:nvPr/>
        </p:nvSpPr>
        <p:spPr bwMode="auto">
          <a:xfrm>
            <a:off x="0" y="228600"/>
            <a:ext cx="8229600" cy="519113"/>
          </a:xfrm>
          <a:prstGeom prst="rect">
            <a:avLst/>
          </a:prstGeom>
          <a:noFill/>
          <a:ln w="9525">
            <a:noFill/>
            <a:miter lim="800000"/>
            <a:headEnd/>
            <a:tailEnd/>
          </a:ln>
          <a:effectLst/>
        </p:spPr>
        <p:txBody>
          <a:bodyPr>
            <a:spAutoFit/>
          </a:bodyPr>
          <a:lstStyle/>
          <a:p>
            <a:pPr eaLnBrk="0" hangingPunct="0">
              <a:spcBef>
                <a:spcPct val="50000"/>
              </a:spcBef>
            </a:pPr>
            <a:r>
              <a:rPr lang="en-US" sz="2800" b="1">
                <a:solidFill>
                  <a:schemeClr val="accent2"/>
                </a:solidFill>
                <a:latin typeface="Times"/>
              </a:rPr>
              <a:t>Specific sequences are detectable by hybridization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1_Figure01"/>
          <p:cNvPicPr>
            <a:picLocks noChangeAspect="1" noChangeArrowheads="1"/>
          </p:cNvPicPr>
          <p:nvPr/>
        </p:nvPicPr>
        <p:blipFill>
          <a:blip r:embed="rId2" cstate="print"/>
          <a:srcRect/>
          <a:stretch>
            <a:fillRect/>
          </a:stretch>
        </p:blipFill>
        <p:spPr bwMode="auto">
          <a:xfrm>
            <a:off x="2667000" y="1295400"/>
            <a:ext cx="5288744" cy="4812391"/>
          </a:xfrm>
          <a:prstGeom prst="rect">
            <a:avLst/>
          </a:prstGeom>
          <a:noFill/>
        </p:spPr>
      </p:pic>
      <p:sp>
        <p:nvSpPr>
          <p:cNvPr id="3" name="TextBox 2"/>
          <p:cNvSpPr txBox="1"/>
          <p:nvPr/>
        </p:nvSpPr>
        <p:spPr>
          <a:xfrm>
            <a:off x="0" y="0"/>
            <a:ext cx="85344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Electrophoresis through a gel separates DNA and RNA </a:t>
            </a:r>
            <a:r>
              <a:rPr lang="en-US" sz="2800" b="1" smtClean="0">
                <a:solidFill>
                  <a:schemeClr val="accent2"/>
                </a:solidFill>
                <a:latin typeface="Times New Roman" pitchFamily="18" charset="0"/>
                <a:cs typeface="Times New Roman" pitchFamily="18" charset="0"/>
              </a:rPr>
              <a:t>according to </a:t>
            </a:r>
            <a:r>
              <a:rPr lang="en-US" sz="2800" b="1" dirty="0" smtClean="0">
                <a:solidFill>
                  <a:schemeClr val="accent2"/>
                </a:solidFill>
                <a:latin typeface="Times New Roman" pitchFamily="18" charset="0"/>
                <a:cs typeface="Times New Roman" pitchFamily="18" charset="0"/>
              </a:rPr>
              <a:t>size</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cstate="print"/>
          <a:srcRect/>
          <a:stretch>
            <a:fillRect/>
          </a:stretch>
        </p:blipFill>
        <p:spPr bwMode="auto">
          <a:xfrm>
            <a:off x="1190625" y="379413"/>
            <a:ext cx="6761163" cy="609758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cstate="print"/>
          <a:srcRect/>
          <a:stretch>
            <a:fillRect/>
          </a:stretch>
        </p:blipFill>
        <p:spPr bwMode="auto">
          <a:xfrm>
            <a:off x="2051050" y="379413"/>
            <a:ext cx="5041900" cy="6097587"/>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GA13_12"/>
          <p:cNvPicPr>
            <a:picLocks noChangeAspect="1" noChangeArrowheads="1"/>
          </p:cNvPicPr>
          <p:nvPr/>
        </p:nvPicPr>
        <p:blipFill>
          <a:blip r:embed="rId3" cstate="print"/>
          <a:srcRect t="9091" b="6061"/>
          <a:stretch>
            <a:fillRect/>
          </a:stretch>
        </p:blipFill>
        <p:spPr bwMode="auto">
          <a:xfrm>
            <a:off x="2937328" y="239486"/>
            <a:ext cx="5829300" cy="64008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cstate="print"/>
          <a:srcRect/>
          <a:stretch>
            <a:fillRect/>
          </a:stretch>
        </p:blipFill>
        <p:spPr bwMode="auto">
          <a:xfrm>
            <a:off x="152400" y="1828800"/>
            <a:ext cx="8535988" cy="2554288"/>
          </a:xfrm>
          <a:prstGeom prst="rect">
            <a:avLst/>
          </a:prstGeom>
          <a:noFill/>
        </p:spPr>
      </p:pic>
      <p:sp>
        <p:nvSpPr>
          <p:cNvPr id="143363" name="Text Box 3"/>
          <p:cNvSpPr txBox="1">
            <a:spLocks noChangeArrowheads="1"/>
          </p:cNvSpPr>
          <p:nvPr/>
        </p:nvSpPr>
        <p:spPr bwMode="auto">
          <a:xfrm>
            <a:off x="152400" y="152400"/>
            <a:ext cx="8763000" cy="461665"/>
          </a:xfrm>
          <a:prstGeom prst="rect">
            <a:avLst/>
          </a:prstGeom>
          <a:noFill/>
          <a:ln w="9525">
            <a:noFill/>
            <a:miter lim="800000"/>
            <a:headEnd/>
            <a:tailEnd/>
          </a:ln>
          <a:effectLst/>
        </p:spPr>
        <p:txBody>
          <a:bodyPr>
            <a:spAutoFit/>
          </a:bodyPr>
          <a:lstStyle/>
          <a:p>
            <a:pPr eaLnBrk="0" hangingPunct="0">
              <a:spcBef>
                <a:spcPct val="50000"/>
              </a:spcBef>
            </a:pPr>
            <a:r>
              <a:rPr lang="en-US" b="1" dirty="0">
                <a:solidFill>
                  <a:schemeClr val="accent2"/>
                </a:solidFill>
                <a:latin typeface="Times New Roman" pitchFamily="18" charset="0"/>
                <a:cs typeface="Times New Roman" pitchFamily="18" charset="0"/>
              </a:rPr>
              <a:t>Probe to detect gene for a protein of known amino acid sequence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cstate="print"/>
          <a:srcRect/>
          <a:stretch>
            <a:fillRect/>
          </a:stretch>
        </p:blipFill>
        <p:spPr bwMode="auto">
          <a:xfrm>
            <a:off x="2057400" y="760413"/>
            <a:ext cx="6634163" cy="6097587"/>
          </a:xfrm>
          <a:prstGeom prst="rect">
            <a:avLst/>
          </a:prstGeom>
          <a:noFill/>
        </p:spPr>
      </p:pic>
      <p:sp>
        <p:nvSpPr>
          <p:cNvPr id="144387" name="Text Box 3"/>
          <p:cNvSpPr txBox="1">
            <a:spLocks noChangeArrowheads="1"/>
          </p:cNvSpPr>
          <p:nvPr/>
        </p:nvSpPr>
        <p:spPr bwMode="auto">
          <a:xfrm>
            <a:off x="0" y="0"/>
            <a:ext cx="8610600" cy="946150"/>
          </a:xfrm>
          <a:prstGeom prst="rect">
            <a:avLst/>
          </a:prstGeom>
          <a:noFill/>
          <a:ln w="9525">
            <a:noFill/>
            <a:miter lim="800000"/>
            <a:headEnd/>
            <a:tailEnd/>
          </a:ln>
          <a:effectLst/>
        </p:spPr>
        <p:txBody>
          <a:bodyPr>
            <a:spAutoFit/>
          </a:bodyPr>
          <a:lstStyle/>
          <a:p>
            <a:pPr eaLnBrk="0" hangingPunct="0">
              <a:spcBef>
                <a:spcPct val="50000"/>
              </a:spcBef>
            </a:pPr>
            <a:r>
              <a:rPr lang="en-US" sz="2800" b="1" dirty="0">
                <a:solidFill>
                  <a:schemeClr val="accent2"/>
                </a:solidFill>
                <a:latin typeface="Times"/>
              </a:rPr>
              <a:t>Expression of cloned genes produces large quantities of protein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cstate="print"/>
          <a:srcRect/>
          <a:stretch>
            <a:fillRect/>
          </a:stretch>
        </p:blipFill>
        <p:spPr bwMode="auto">
          <a:xfrm>
            <a:off x="3705225" y="152400"/>
            <a:ext cx="5438775" cy="6097588"/>
          </a:xfrm>
          <a:prstGeom prst="rect">
            <a:avLst/>
          </a:prstGeom>
          <a:noFill/>
        </p:spPr>
      </p:pic>
      <p:sp>
        <p:nvSpPr>
          <p:cNvPr id="145411" name="Text Box 3"/>
          <p:cNvSpPr txBox="1">
            <a:spLocks noChangeArrowheads="1"/>
          </p:cNvSpPr>
          <p:nvPr/>
        </p:nvSpPr>
        <p:spPr bwMode="auto">
          <a:xfrm>
            <a:off x="0" y="228600"/>
            <a:ext cx="4648200" cy="946150"/>
          </a:xfrm>
          <a:prstGeom prst="rect">
            <a:avLst/>
          </a:prstGeom>
          <a:noFill/>
          <a:ln w="9525">
            <a:noFill/>
            <a:miter lim="800000"/>
            <a:headEnd/>
            <a:tailEnd/>
          </a:ln>
          <a:effectLst/>
        </p:spPr>
        <p:txBody>
          <a:bodyPr>
            <a:spAutoFit/>
          </a:bodyPr>
          <a:lstStyle/>
          <a:p>
            <a:pPr eaLnBrk="0" hangingPunct="0">
              <a:spcBef>
                <a:spcPct val="50000"/>
              </a:spcBef>
            </a:pPr>
            <a:r>
              <a:rPr lang="en-US" sz="2800" b="1">
                <a:solidFill>
                  <a:schemeClr val="accent2"/>
                </a:solidFill>
                <a:latin typeface="Times"/>
              </a:rPr>
              <a:t>Alterations in cloned genes produce modified proteins</a:t>
            </a:r>
          </a:p>
        </p:txBody>
      </p:sp>
      <p:sp>
        <p:nvSpPr>
          <p:cNvPr id="145412" name="Text Box 4"/>
          <p:cNvSpPr txBox="1">
            <a:spLocks noChangeArrowheads="1"/>
          </p:cNvSpPr>
          <p:nvPr/>
        </p:nvSpPr>
        <p:spPr bwMode="auto">
          <a:xfrm>
            <a:off x="304800" y="1905000"/>
            <a:ext cx="3276600" cy="822325"/>
          </a:xfrm>
          <a:prstGeom prst="rect">
            <a:avLst/>
          </a:prstGeom>
          <a:noFill/>
          <a:ln w="9525">
            <a:noFill/>
            <a:miter lim="800000"/>
            <a:headEnd/>
            <a:tailEnd/>
          </a:ln>
          <a:effectLst/>
        </p:spPr>
        <p:txBody>
          <a:bodyPr>
            <a:spAutoFit/>
          </a:bodyPr>
          <a:lstStyle/>
          <a:p>
            <a:pPr eaLnBrk="0" hangingPunct="0">
              <a:spcBef>
                <a:spcPct val="50000"/>
              </a:spcBef>
            </a:pPr>
            <a:r>
              <a:rPr lang="en-US" b="1">
                <a:latin typeface="Times"/>
              </a:rPr>
              <a:t>Two approaches to site-directed mutagenesis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cstate="print"/>
          <a:srcRect/>
          <a:stretch>
            <a:fillRect/>
          </a:stretch>
        </p:blipFill>
        <p:spPr bwMode="auto">
          <a:xfrm>
            <a:off x="4038600" y="1905000"/>
            <a:ext cx="4770392" cy="4686300"/>
          </a:xfrm>
          <a:prstGeom prst="rect">
            <a:avLst/>
          </a:prstGeom>
          <a:noFill/>
        </p:spPr>
      </p:pic>
      <p:pic>
        <p:nvPicPr>
          <p:cNvPr id="146435" name="Picture 3"/>
          <p:cNvPicPr>
            <a:picLocks noChangeAspect="1" noChangeArrowheads="1"/>
          </p:cNvPicPr>
          <p:nvPr/>
        </p:nvPicPr>
        <p:blipFill>
          <a:blip r:embed="rId4" cstate="print"/>
          <a:srcRect/>
          <a:stretch>
            <a:fillRect/>
          </a:stretch>
        </p:blipFill>
        <p:spPr bwMode="auto">
          <a:xfrm>
            <a:off x="0" y="0"/>
            <a:ext cx="5334000" cy="1619250"/>
          </a:xfrm>
          <a:prstGeom prst="rect">
            <a:avLst/>
          </a:prstGeom>
          <a:noFill/>
        </p:spPr>
      </p:pic>
      <p:sp>
        <p:nvSpPr>
          <p:cNvPr id="146436" name="Text Box 4"/>
          <p:cNvSpPr txBox="1">
            <a:spLocks noChangeArrowheads="1"/>
          </p:cNvSpPr>
          <p:nvPr/>
        </p:nvSpPr>
        <p:spPr bwMode="auto">
          <a:xfrm>
            <a:off x="152400" y="2895600"/>
            <a:ext cx="3581400" cy="946150"/>
          </a:xfrm>
          <a:prstGeom prst="rect">
            <a:avLst/>
          </a:prstGeom>
          <a:noFill/>
          <a:ln w="9525">
            <a:noFill/>
            <a:miter lim="800000"/>
            <a:headEnd/>
            <a:tailEnd/>
          </a:ln>
          <a:effectLst/>
        </p:spPr>
        <p:txBody>
          <a:bodyPr>
            <a:spAutoFit/>
          </a:bodyPr>
          <a:lstStyle/>
          <a:p>
            <a:pPr eaLnBrk="0" hangingPunct="0">
              <a:spcBef>
                <a:spcPct val="50000"/>
              </a:spcBef>
            </a:pPr>
            <a:r>
              <a:rPr lang="en-US" sz="2800" b="1">
                <a:solidFill>
                  <a:schemeClr val="accent2"/>
                </a:solidFill>
                <a:latin typeface="Times"/>
              </a:rPr>
              <a:t>Construction of fusion proteins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21_Figure10"/>
          <p:cNvPicPr>
            <a:picLocks noChangeAspect="1" noChangeArrowheads="1"/>
          </p:cNvPicPr>
          <p:nvPr/>
        </p:nvPicPr>
        <p:blipFill>
          <a:blip r:embed="rId2" cstate="print"/>
          <a:srcRect/>
          <a:stretch>
            <a:fillRect/>
          </a:stretch>
        </p:blipFill>
        <p:spPr bwMode="auto">
          <a:xfrm>
            <a:off x="1752600" y="1105487"/>
            <a:ext cx="5880100" cy="5752513"/>
          </a:xfrm>
          <a:prstGeom prst="rect">
            <a:avLst/>
          </a:prstGeom>
          <a:noFill/>
        </p:spPr>
      </p:pic>
      <p:sp>
        <p:nvSpPr>
          <p:cNvPr id="5" name="TextBox 4"/>
          <p:cNvSpPr txBox="1"/>
          <p:nvPr/>
        </p:nvSpPr>
        <p:spPr>
          <a:xfrm>
            <a:off x="0" y="0"/>
            <a:ext cx="9144000" cy="523220"/>
          </a:xfrm>
          <a:prstGeom prst="rect">
            <a:avLst/>
          </a:prstGeom>
          <a:noFill/>
        </p:spPr>
        <p:txBody>
          <a:bodyPr wrap="square" rtlCol="0">
            <a:spAutoFit/>
          </a:bodyPr>
          <a:lstStyle/>
          <a:p>
            <a:r>
              <a:rPr lang="en-US" sz="2800" b="1" dirty="0" err="1" smtClean="0">
                <a:solidFill>
                  <a:schemeClr val="accent2"/>
                </a:solidFill>
                <a:latin typeface="Times New Roman" pitchFamily="18" charset="0"/>
                <a:cs typeface="Times New Roman" pitchFamily="18" charset="0"/>
              </a:rPr>
              <a:t>Oligonucleotides</a:t>
            </a:r>
            <a:r>
              <a:rPr lang="en-US" sz="2800" b="1" dirty="0" smtClean="0">
                <a:solidFill>
                  <a:schemeClr val="accent2"/>
                </a:solidFill>
                <a:latin typeface="Times New Roman" pitchFamily="18" charset="0"/>
                <a:cs typeface="Times New Roman" pitchFamily="18" charset="0"/>
              </a:rPr>
              <a:t> can be chemically synthesized</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21_Figure11"/>
          <p:cNvPicPr>
            <a:picLocks noChangeAspect="1" noChangeArrowheads="1"/>
          </p:cNvPicPr>
          <p:nvPr/>
        </p:nvPicPr>
        <p:blipFill>
          <a:blip r:embed="rId2" cstate="print"/>
          <a:srcRect/>
          <a:stretch>
            <a:fillRect/>
          </a:stretch>
        </p:blipFill>
        <p:spPr bwMode="auto">
          <a:xfrm>
            <a:off x="6561630" y="990600"/>
            <a:ext cx="2582370" cy="5670550"/>
          </a:xfrm>
          <a:prstGeom prst="rect">
            <a:avLst/>
          </a:prstGeom>
          <a:noFill/>
        </p:spPr>
      </p:pic>
      <p:sp>
        <p:nvSpPr>
          <p:cNvPr id="5" name="TextBox 4"/>
          <p:cNvSpPr txBox="1"/>
          <p:nvPr/>
        </p:nvSpPr>
        <p:spPr>
          <a:xfrm>
            <a:off x="0" y="0"/>
            <a:ext cx="86106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PCR (polymerase chain reaction) amplifies DNAs by repeated rounds of DNA replication in vitro</a:t>
            </a:r>
            <a:endParaRPr lang="en-US" sz="2800" b="1" dirty="0">
              <a:solidFill>
                <a:schemeClr val="accent2"/>
              </a:solidFill>
              <a:latin typeface="Times New Roman" pitchFamily="18" charset="0"/>
              <a:cs typeface="Times New Roman" pitchFamily="18" charset="0"/>
            </a:endParaRPr>
          </a:p>
        </p:txBody>
      </p:sp>
      <p:pic>
        <p:nvPicPr>
          <p:cNvPr id="7" name="Picture 5" descr="figure 8-45a"/>
          <p:cNvPicPr>
            <a:picLocks noChangeAspect="1" noChangeArrowheads="1"/>
          </p:cNvPicPr>
          <p:nvPr/>
        </p:nvPicPr>
        <p:blipFill>
          <a:blip r:embed="rId3" cstate="print"/>
          <a:srcRect/>
          <a:stretch>
            <a:fillRect/>
          </a:stretch>
        </p:blipFill>
        <p:spPr bwMode="auto">
          <a:xfrm>
            <a:off x="0" y="2133600"/>
            <a:ext cx="6426200" cy="2465387"/>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figure 8-45b"/>
          <p:cNvPicPr>
            <a:picLocks noChangeAspect="1" noChangeArrowheads="1"/>
          </p:cNvPicPr>
          <p:nvPr/>
        </p:nvPicPr>
        <p:blipFill>
          <a:blip r:embed="rId2" cstate="print"/>
          <a:srcRect/>
          <a:stretch>
            <a:fillRect/>
          </a:stretch>
        </p:blipFill>
        <p:spPr bwMode="auto">
          <a:xfrm>
            <a:off x="0" y="1600200"/>
            <a:ext cx="8839200" cy="454642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0" y="381000"/>
            <a:ext cx="5429250" cy="1154162"/>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Gel electrophoresis techniques for separating DNA molecules by size.</a:t>
            </a:r>
          </a:p>
          <a:p>
            <a:pPr>
              <a:spcBef>
                <a:spcPct val="50000"/>
              </a:spcBef>
            </a:pPr>
            <a:endParaRPr lang="en-US" sz="1400" dirty="0">
              <a:latin typeface="Times New Roman" pitchFamily="18" charset="0"/>
              <a:cs typeface="Times New Roman" pitchFamily="18" charset="0"/>
            </a:endParaRPr>
          </a:p>
        </p:txBody>
      </p:sp>
      <p:pic>
        <p:nvPicPr>
          <p:cNvPr id="164869" name="Picture 5" descr="figure 8-33"/>
          <p:cNvPicPr>
            <a:picLocks noChangeAspect="1" noChangeArrowheads="1"/>
          </p:cNvPicPr>
          <p:nvPr/>
        </p:nvPicPr>
        <p:blipFill>
          <a:blip r:embed="rId3" cstate="print"/>
          <a:srcRect/>
          <a:stretch>
            <a:fillRect/>
          </a:stretch>
        </p:blipFill>
        <p:spPr bwMode="auto">
          <a:xfrm>
            <a:off x="5019675" y="0"/>
            <a:ext cx="4124325" cy="6858000"/>
          </a:xfrm>
          <a:prstGeom prst="rect">
            <a:avLst/>
          </a:prstGeom>
          <a:noFill/>
        </p:spPr>
      </p:pic>
      <p:sp>
        <p:nvSpPr>
          <p:cNvPr id="4" name="TextBox 3"/>
          <p:cNvSpPr txBox="1"/>
          <p:nvPr/>
        </p:nvSpPr>
        <p:spPr>
          <a:xfrm>
            <a:off x="304800" y="2133600"/>
            <a:ext cx="4191000" cy="1938992"/>
          </a:xfrm>
          <a:prstGeom prst="rect">
            <a:avLst/>
          </a:prstGeom>
          <a:noFill/>
        </p:spPr>
        <p:txBody>
          <a:bodyPr wrap="square" rtlCol="0">
            <a:spAutoFit/>
          </a:bodyPr>
          <a:lstStyle/>
          <a:p>
            <a:r>
              <a:rPr lang="en-US" b="1" dirty="0" err="1" smtClean="0">
                <a:latin typeface="Times New Roman" pitchFamily="18" charset="0"/>
                <a:cs typeface="Times New Roman" pitchFamily="18" charset="0"/>
              </a:rPr>
              <a:t>Polyacrylamide</a:t>
            </a:r>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err="1" smtClean="0">
                <a:latin typeface="Times New Roman" pitchFamily="18" charset="0"/>
                <a:cs typeface="Times New Roman" pitchFamily="18" charset="0"/>
              </a:rPr>
              <a:t>Agarose</a:t>
            </a:r>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Pulse-field</a:t>
            </a:r>
            <a:endParaRPr lang="en-US" b="1" dirty="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figure 8-46"/>
          <p:cNvPicPr>
            <a:picLocks noChangeAspect="1" noChangeArrowheads="1"/>
          </p:cNvPicPr>
          <p:nvPr/>
        </p:nvPicPr>
        <p:blipFill>
          <a:blip r:embed="rId3" cstate="print"/>
          <a:srcRect/>
          <a:stretch>
            <a:fillRect/>
          </a:stretch>
        </p:blipFill>
        <p:spPr bwMode="auto">
          <a:xfrm>
            <a:off x="2438400" y="615950"/>
            <a:ext cx="5516563" cy="6242050"/>
          </a:xfrm>
          <a:prstGeom prst="rect">
            <a:avLst/>
          </a:prstGeom>
          <a:noFill/>
        </p:spPr>
      </p:pic>
      <p:sp>
        <p:nvSpPr>
          <p:cNvPr id="3" name="Text Box 4"/>
          <p:cNvSpPr txBox="1">
            <a:spLocks noChangeArrowheads="1"/>
          </p:cNvSpPr>
          <p:nvPr/>
        </p:nvSpPr>
        <p:spPr bwMode="auto">
          <a:xfrm>
            <a:off x="381000" y="0"/>
            <a:ext cx="7429500" cy="457200"/>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Gene can be selectively amplified by PCR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figure 8-47a"/>
          <p:cNvPicPr>
            <a:picLocks noChangeAspect="1" noChangeArrowheads="1"/>
          </p:cNvPicPr>
          <p:nvPr/>
        </p:nvPicPr>
        <p:blipFill>
          <a:blip r:embed="rId3" cstate="print"/>
          <a:srcRect/>
          <a:stretch>
            <a:fillRect/>
          </a:stretch>
        </p:blipFill>
        <p:spPr bwMode="auto">
          <a:xfrm>
            <a:off x="4127500" y="0"/>
            <a:ext cx="5016500" cy="2687638"/>
          </a:xfrm>
          <a:prstGeom prst="rect">
            <a:avLst/>
          </a:prstGeom>
          <a:noFill/>
        </p:spPr>
      </p:pic>
      <p:pic>
        <p:nvPicPr>
          <p:cNvPr id="171013" name="Picture 5" descr="figure 8-47b"/>
          <p:cNvPicPr>
            <a:picLocks noChangeAspect="1" noChangeArrowheads="1"/>
          </p:cNvPicPr>
          <p:nvPr/>
        </p:nvPicPr>
        <p:blipFill>
          <a:blip r:embed="rId4" cstate="print"/>
          <a:srcRect/>
          <a:stretch>
            <a:fillRect/>
          </a:stretch>
        </p:blipFill>
        <p:spPr bwMode="auto">
          <a:xfrm>
            <a:off x="3276600" y="2867025"/>
            <a:ext cx="5689600" cy="3990975"/>
          </a:xfrm>
          <a:prstGeom prst="rect">
            <a:avLst/>
          </a:prstGeom>
          <a:noFill/>
        </p:spPr>
      </p:pic>
      <p:sp>
        <p:nvSpPr>
          <p:cNvPr id="4" name="TextBox 3"/>
          <p:cNvSpPr txBox="1"/>
          <p:nvPr/>
        </p:nvSpPr>
        <p:spPr>
          <a:xfrm>
            <a:off x="304800" y="228600"/>
            <a:ext cx="39624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DNA fingerprinting</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Kary B. Mullis"/>
          <p:cNvPicPr>
            <a:picLocks noChangeAspect="1" noChangeArrowheads="1"/>
          </p:cNvPicPr>
          <p:nvPr/>
        </p:nvPicPr>
        <p:blipFill>
          <a:blip r:embed="rId2" cstate="print"/>
          <a:srcRect/>
          <a:stretch>
            <a:fillRect/>
          </a:stretch>
        </p:blipFill>
        <p:spPr bwMode="auto">
          <a:xfrm>
            <a:off x="1600200" y="228600"/>
            <a:ext cx="2667000" cy="3771901"/>
          </a:xfrm>
          <a:prstGeom prst="rect">
            <a:avLst/>
          </a:prstGeom>
          <a:noFill/>
        </p:spPr>
      </p:pic>
      <p:pic>
        <p:nvPicPr>
          <p:cNvPr id="142340" name="Picture 4" descr="Michael Smith"/>
          <p:cNvPicPr>
            <a:picLocks noChangeAspect="1" noChangeArrowheads="1"/>
          </p:cNvPicPr>
          <p:nvPr/>
        </p:nvPicPr>
        <p:blipFill>
          <a:blip r:embed="rId3" cstate="print"/>
          <a:srcRect/>
          <a:stretch>
            <a:fillRect/>
          </a:stretch>
        </p:blipFill>
        <p:spPr bwMode="auto">
          <a:xfrm>
            <a:off x="4724400" y="228600"/>
            <a:ext cx="2667000" cy="3771901"/>
          </a:xfrm>
          <a:prstGeom prst="rect">
            <a:avLst/>
          </a:prstGeom>
          <a:noFill/>
        </p:spPr>
      </p:pic>
      <p:sp>
        <p:nvSpPr>
          <p:cNvPr id="4" name="TextBox 3"/>
          <p:cNvSpPr txBox="1"/>
          <p:nvPr/>
        </p:nvSpPr>
        <p:spPr>
          <a:xfrm>
            <a:off x="228600" y="4180344"/>
            <a:ext cx="8610600" cy="2677656"/>
          </a:xfrm>
          <a:prstGeom prst="rect">
            <a:avLst/>
          </a:prstGeom>
          <a:noFill/>
        </p:spPr>
        <p:txBody>
          <a:bodyPr wrap="square" rtlCol="0">
            <a:spAutoFit/>
          </a:bodyPr>
          <a:lstStyle/>
          <a:p>
            <a:r>
              <a:rPr lang="en-US" dirty="0" smtClean="0">
                <a:latin typeface="Times New Roman" pitchFamily="18" charset="0"/>
                <a:cs typeface="Times New Roman" pitchFamily="18" charset="0"/>
              </a:rPr>
              <a:t>The Nobel Prize in Chemistry 1993 was awarded </a:t>
            </a:r>
            <a:r>
              <a:rPr lang="en-US" i="1" dirty="0" smtClean="0">
                <a:latin typeface="Times New Roman" pitchFamily="18" charset="0"/>
                <a:cs typeface="Times New Roman" pitchFamily="18" charset="0"/>
              </a:rPr>
              <a:t>"for contributions to the developments of methods within DNA-based chemistry"</a:t>
            </a:r>
            <a:r>
              <a:rPr lang="en-US" dirty="0" smtClean="0">
                <a:latin typeface="Times New Roman" pitchFamily="18" charset="0"/>
                <a:cs typeface="Times New Roman" pitchFamily="18" charset="0"/>
              </a:rPr>
              <a:t> jointly with one half to </a:t>
            </a:r>
            <a:r>
              <a:rPr lang="en-US" dirty="0" err="1" smtClean="0">
                <a:latin typeface="Times New Roman" pitchFamily="18" charset="0"/>
                <a:cs typeface="Times New Roman" pitchFamily="18" charset="0"/>
              </a:rPr>
              <a:t>Kary</a:t>
            </a:r>
            <a:r>
              <a:rPr lang="en-US" dirty="0" smtClean="0">
                <a:latin typeface="Times New Roman" pitchFamily="18" charset="0"/>
                <a:cs typeface="Times New Roman" pitchFamily="18" charset="0"/>
              </a:rPr>
              <a:t> B. Mullis </a:t>
            </a:r>
            <a:r>
              <a:rPr lang="en-US" i="1" dirty="0" smtClean="0">
                <a:latin typeface="Times New Roman" pitchFamily="18" charset="0"/>
                <a:cs typeface="Times New Roman" pitchFamily="18" charset="0"/>
              </a:rPr>
              <a:t>"for his invention of the polymerase chain reaction (PCR) </a:t>
            </a:r>
            <a:r>
              <a:rPr lang="en-US" i="1" dirty="0" err="1" smtClean="0">
                <a:latin typeface="Times New Roman" pitchFamily="18" charset="0"/>
                <a:cs typeface="Times New Roman" pitchFamily="18" charset="0"/>
              </a:rPr>
              <a:t>method"</a:t>
            </a:r>
            <a:r>
              <a:rPr lang="en-US" dirty="0" err="1" smtClean="0">
                <a:latin typeface="Times New Roman" pitchFamily="18" charset="0"/>
                <a:cs typeface="Times New Roman" pitchFamily="18" charset="0"/>
              </a:rPr>
              <a:t>and</a:t>
            </a:r>
            <a:r>
              <a:rPr lang="en-US" dirty="0" smtClean="0">
                <a:latin typeface="Times New Roman" pitchFamily="18" charset="0"/>
                <a:cs typeface="Times New Roman" pitchFamily="18" charset="0"/>
              </a:rPr>
              <a:t> with one half to Michael Smith </a:t>
            </a:r>
            <a:r>
              <a:rPr lang="en-US" i="1" dirty="0" smtClean="0">
                <a:latin typeface="Times New Roman" pitchFamily="18" charset="0"/>
                <a:cs typeface="Times New Roman" pitchFamily="18" charset="0"/>
              </a:rPr>
              <a:t>"for his fundamental contributions to the establishment of </a:t>
            </a:r>
            <a:r>
              <a:rPr lang="en-US" i="1" dirty="0" err="1" smtClean="0">
                <a:latin typeface="Times New Roman" pitchFamily="18" charset="0"/>
                <a:cs typeface="Times New Roman" pitchFamily="18" charset="0"/>
              </a:rPr>
              <a:t>oligonucleotide</a:t>
            </a:r>
            <a:r>
              <a:rPr lang="en-US" i="1" dirty="0" smtClean="0">
                <a:latin typeface="Times New Roman" pitchFamily="18" charset="0"/>
                <a:cs typeface="Times New Roman" pitchFamily="18" charset="0"/>
              </a:rPr>
              <a:t>-based, site-directed mutagenesis and its development for protein studies"</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21_Figure12"/>
          <p:cNvPicPr>
            <a:picLocks noChangeAspect="1" noChangeArrowheads="1"/>
          </p:cNvPicPr>
          <p:nvPr/>
        </p:nvPicPr>
        <p:blipFill>
          <a:blip r:embed="rId2" cstate="print"/>
          <a:srcRect/>
          <a:stretch>
            <a:fillRect/>
          </a:stretch>
        </p:blipFill>
        <p:spPr bwMode="auto">
          <a:xfrm>
            <a:off x="304800" y="2971800"/>
            <a:ext cx="8548687" cy="2236787"/>
          </a:xfrm>
          <a:prstGeom prst="rect">
            <a:avLst/>
          </a:prstGeom>
          <a:noFill/>
        </p:spPr>
      </p:pic>
      <p:sp>
        <p:nvSpPr>
          <p:cNvPr id="5" name="TextBox 4"/>
          <p:cNvSpPr txBox="1"/>
          <p:nvPr/>
        </p:nvSpPr>
        <p:spPr>
          <a:xfrm>
            <a:off x="0" y="228600"/>
            <a:ext cx="85344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How to determine DNA sequences?</a:t>
            </a:r>
            <a:endParaRPr lang="en-US" sz="2800" b="1" dirty="0">
              <a:solidFill>
                <a:schemeClr val="accent2"/>
              </a:solidFill>
              <a:latin typeface="Times New Roman" pitchFamily="18" charset="0"/>
              <a:cs typeface="Times New Roman" pitchFamily="18" charset="0"/>
            </a:endParaRPr>
          </a:p>
        </p:txBody>
      </p:sp>
      <p:sp>
        <p:nvSpPr>
          <p:cNvPr id="6" name="TextBox 5"/>
          <p:cNvSpPr txBox="1"/>
          <p:nvPr/>
        </p:nvSpPr>
        <p:spPr>
          <a:xfrm>
            <a:off x="533400" y="2133600"/>
            <a:ext cx="5943600" cy="461665"/>
          </a:xfrm>
          <a:prstGeom prst="rect">
            <a:avLst/>
          </a:prstGeom>
          <a:noFill/>
        </p:spPr>
        <p:txBody>
          <a:bodyPr wrap="square" rtlCol="0">
            <a:spAutoFit/>
          </a:bodyPr>
          <a:lstStyle/>
          <a:p>
            <a:r>
              <a:rPr lang="en-US" b="1" dirty="0" err="1" smtClean="0">
                <a:latin typeface="Times New Roman" pitchFamily="18" charset="0"/>
                <a:cs typeface="Times New Roman" pitchFamily="18" charset="0"/>
              </a:rPr>
              <a:t>ddNTPs</a:t>
            </a:r>
            <a:r>
              <a:rPr lang="en-US" b="1" dirty="0" smtClean="0">
                <a:latin typeface="Times New Roman" pitchFamily="18" charset="0"/>
                <a:cs typeface="Times New Roman" pitchFamily="18" charset="0"/>
              </a:rPr>
              <a:t> used in DNA sequencing</a:t>
            </a:r>
            <a:endParaRPr lang="en-US" b="1" dirty="0">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21_Figure13"/>
          <p:cNvPicPr>
            <a:picLocks noChangeAspect="1" noChangeArrowheads="1"/>
          </p:cNvPicPr>
          <p:nvPr/>
        </p:nvPicPr>
        <p:blipFill>
          <a:blip r:embed="rId2" cstate="print"/>
          <a:srcRect/>
          <a:stretch>
            <a:fillRect/>
          </a:stretch>
        </p:blipFill>
        <p:spPr bwMode="auto">
          <a:xfrm>
            <a:off x="296863" y="981075"/>
            <a:ext cx="8548687" cy="4895850"/>
          </a:xfrm>
          <a:prstGeom prst="rect">
            <a:avLst/>
          </a:prstGeom>
          <a:noFill/>
        </p:spPr>
      </p:pic>
      <p:sp>
        <p:nvSpPr>
          <p:cNvPr id="5" name="TextBox 4"/>
          <p:cNvSpPr txBox="1"/>
          <p:nvPr/>
        </p:nvSpPr>
        <p:spPr>
          <a:xfrm>
            <a:off x="228600" y="381000"/>
            <a:ext cx="78486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Chain termination in the presence of </a:t>
            </a:r>
            <a:r>
              <a:rPr lang="en-US" b="1" dirty="0" err="1" smtClean="0">
                <a:latin typeface="Times New Roman" pitchFamily="18" charset="0"/>
                <a:cs typeface="Times New Roman" pitchFamily="18" charset="0"/>
              </a:rPr>
              <a:t>ddNTPs</a:t>
            </a:r>
            <a:endParaRPr lang="en-US" b="1" dirty="0">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21_Figure14"/>
          <p:cNvPicPr>
            <a:picLocks noChangeAspect="1" noChangeArrowheads="1"/>
          </p:cNvPicPr>
          <p:nvPr/>
        </p:nvPicPr>
        <p:blipFill>
          <a:blip r:embed="rId2" cstate="print"/>
          <a:srcRect/>
          <a:stretch>
            <a:fillRect/>
          </a:stretch>
        </p:blipFill>
        <p:spPr bwMode="auto">
          <a:xfrm>
            <a:off x="296863" y="1027113"/>
            <a:ext cx="8548687" cy="4803775"/>
          </a:xfrm>
          <a:prstGeom prst="rect">
            <a:avLst/>
          </a:prstGeom>
          <a:noFill/>
        </p:spPr>
      </p:pic>
      <p:sp>
        <p:nvSpPr>
          <p:cNvPr id="5" name="TextBox 4"/>
          <p:cNvSpPr txBox="1"/>
          <p:nvPr/>
        </p:nvSpPr>
        <p:spPr>
          <a:xfrm>
            <a:off x="0" y="228600"/>
            <a:ext cx="89154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DNA sequencing by chain-termination method</a:t>
            </a:r>
            <a:endParaRPr lang="en-US" b="1" dirty="0">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figure 8-50c"/>
          <p:cNvPicPr>
            <a:picLocks noChangeAspect="1" noChangeArrowheads="1"/>
          </p:cNvPicPr>
          <p:nvPr/>
        </p:nvPicPr>
        <p:blipFill>
          <a:blip r:embed="rId3" cstate="print"/>
          <a:srcRect/>
          <a:stretch>
            <a:fillRect/>
          </a:stretch>
        </p:blipFill>
        <p:spPr bwMode="auto">
          <a:xfrm>
            <a:off x="1676400" y="228600"/>
            <a:ext cx="5426075" cy="624205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21_Figure15"/>
          <p:cNvPicPr>
            <a:picLocks noChangeAspect="1" noChangeArrowheads="1"/>
          </p:cNvPicPr>
          <p:nvPr/>
        </p:nvPicPr>
        <p:blipFill>
          <a:blip r:embed="rId2" cstate="print"/>
          <a:srcRect/>
          <a:stretch>
            <a:fillRect/>
          </a:stretch>
        </p:blipFill>
        <p:spPr bwMode="auto">
          <a:xfrm>
            <a:off x="4267200" y="273050"/>
            <a:ext cx="2998787" cy="6584950"/>
          </a:xfrm>
          <a:prstGeom prst="rect">
            <a:avLst/>
          </a:prstGeom>
          <a:noFill/>
        </p:spPr>
      </p:pic>
      <p:sp>
        <p:nvSpPr>
          <p:cNvPr id="5" name="TextBox 4"/>
          <p:cNvSpPr txBox="1"/>
          <p:nvPr/>
        </p:nvSpPr>
        <p:spPr>
          <a:xfrm>
            <a:off x="228600" y="457200"/>
            <a:ext cx="39624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DNA sequencing gel</a:t>
            </a:r>
            <a:endParaRPr lang="en-US" b="1"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0" y="4565650"/>
            <a:ext cx="9144000" cy="2862322"/>
          </a:xfrm>
          <a:prstGeom prst="rect">
            <a:avLst/>
          </a:prstGeom>
          <a:noFill/>
          <a:ln w="9525">
            <a:noFill/>
            <a:miter lim="800000"/>
            <a:headEnd/>
            <a:tailEnd/>
          </a:ln>
          <a:effectLst/>
        </p:spPr>
        <p:txBody>
          <a:bodyPr>
            <a:spAutoFit/>
          </a:bodyPr>
          <a:lstStyle/>
          <a:p>
            <a:pPr>
              <a:spcBef>
                <a:spcPct val="50000"/>
              </a:spcBef>
            </a:pPr>
            <a:r>
              <a:rPr lang="en-US" sz="2000" b="1" dirty="0">
                <a:latin typeface="Times New Roman" pitchFamily="18" charset="0"/>
                <a:cs typeface="Times New Roman" pitchFamily="18" charset="0"/>
              </a:rPr>
              <a:t>Automated DNA sequencing</a:t>
            </a:r>
            <a:r>
              <a:rPr lang="en-US" sz="2000" b="1"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a:spcBef>
                <a:spcPct val="50000"/>
              </a:spcBef>
            </a:pPr>
            <a:r>
              <a:rPr lang="en-US" sz="2000" dirty="0">
                <a:latin typeface="Times New Roman" pitchFamily="18" charset="0"/>
                <a:cs typeface="Times New Roman" pitchFamily="18" charset="0"/>
              </a:rPr>
              <a:t>Shown here is a tiny part of the data from an automated DNA-sequencing run as it appears on the computer screen. Each colored peak represents a nucleotide in the DNA sequence—a clear stretch of nucleotide sequence can be read here between positions 173 and 194 from the start of the sequence. This particular example is taken from the international project that determined the complete nucleotide sequence of the genome of the plant </a:t>
            </a:r>
            <a:r>
              <a:rPr lang="en-US" sz="2000" i="1" dirty="0">
                <a:latin typeface="Times New Roman" pitchFamily="18" charset="0"/>
                <a:cs typeface="Times New Roman" pitchFamily="18" charset="0"/>
              </a:rPr>
              <a:t>Arabidopsis</a:t>
            </a:r>
            <a:r>
              <a:rPr lang="en-US" sz="2000" dirty="0">
                <a:latin typeface="Times New Roman" pitchFamily="18" charset="0"/>
                <a:cs typeface="Times New Roman" pitchFamily="18" charset="0"/>
              </a:rPr>
              <a:t>. </a:t>
            </a:r>
          </a:p>
          <a:p>
            <a:pPr>
              <a:spcBef>
                <a:spcPct val="50000"/>
              </a:spcBef>
            </a:pPr>
            <a:endParaRPr lang="en-US" sz="2000" dirty="0">
              <a:latin typeface="Times New Roman" pitchFamily="18" charset="0"/>
              <a:cs typeface="Times New Roman" pitchFamily="18" charset="0"/>
            </a:endParaRPr>
          </a:p>
        </p:txBody>
      </p:sp>
      <p:pic>
        <p:nvPicPr>
          <p:cNvPr id="59395" name="Picture 3" descr="8"/>
          <p:cNvPicPr>
            <a:picLocks noChangeAspect="1" noChangeArrowheads="1"/>
          </p:cNvPicPr>
          <p:nvPr/>
        </p:nvPicPr>
        <p:blipFill>
          <a:blip r:embed="rId3" cstate="print"/>
          <a:srcRect/>
          <a:stretch>
            <a:fillRect/>
          </a:stretch>
        </p:blipFill>
        <p:spPr bwMode="auto">
          <a:xfrm>
            <a:off x="1908175" y="0"/>
            <a:ext cx="5326063" cy="42291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Paul Berg"/>
          <p:cNvPicPr>
            <a:picLocks noChangeAspect="1" noChangeArrowheads="1"/>
          </p:cNvPicPr>
          <p:nvPr/>
        </p:nvPicPr>
        <p:blipFill>
          <a:blip r:embed="rId2" cstate="print"/>
          <a:srcRect/>
          <a:stretch>
            <a:fillRect/>
          </a:stretch>
        </p:blipFill>
        <p:spPr bwMode="auto">
          <a:xfrm>
            <a:off x="914400" y="914400"/>
            <a:ext cx="1981200" cy="2776127"/>
          </a:xfrm>
          <a:prstGeom prst="rect">
            <a:avLst/>
          </a:prstGeom>
          <a:noFill/>
        </p:spPr>
      </p:pic>
      <p:pic>
        <p:nvPicPr>
          <p:cNvPr id="1043" name="Picture 19" descr="Walter Gilbert"/>
          <p:cNvPicPr>
            <a:picLocks noChangeAspect="1" noChangeArrowheads="1"/>
          </p:cNvPicPr>
          <p:nvPr/>
        </p:nvPicPr>
        <p:blipFill>
          <a:blip r:embed="rId3" cstate="print"/>
          <a:srcRect/>
          <a:stretch>
            <a:fillRect/>
          </a:stretch>
        </p:blipFill>
        <p:spPr bwMode="auto">
          <a:xfrm>
            <a:off x="3429000" y="914401"/>
            <a:ext cx="1939636" cy="2743200"/>
          </a:xfrm>
          <a:prstGeom prst="rect">
            <a:avLst/>
          </a:prstGeom>
          <a:noFill/>
        </p:spPr>
      </p:pic>
      <p:pic>
        <p:nvPicPr>
          <p:cNvPr id="1045" name="Picture 21" descr="Frederick Sanger"/>
          <p:cNvPicPr>
            <a:picLocks noChangeAspect="1" noChangeArrowheads="1"/>
          </p:cNvPicPr>
          <p:nvPr/>
        </p:nvPicPr>
        <p:blipFill>
          <a:blip r:embed="rId4" cstate="print"/>
          <a:srcRect/>
          <a:stretch>
            <a:fillRect/>
          </a:stretch>
        </p:blipFill>
        <p:spPr bwMode="auto">
          <a:xfrm>
            <a:off x="6019800" y="838200"/>
            <a:ext cx="1939636" cy="2743200"/>
          </a:xfrm>
          <a:prstGeom prst="rect">
            <a:avLst/>
          </a:prstGeom>
          <a:noFill/>
        </p:spPr>
      </p:pic>
      <p:sp>
        <p:nvSpPr>
          <p:cNvPr id="16" name="TextBox 15"/>
          <p:cNvSpPr txBox="1"/>
          <p:nvPr/>
        </p:nvSpPr>
        <p:spPr>
          <a:xfrm>
            <a:off x="304800" y="3962400"/>
            <a:ext cx="8534400" cy="2677656"/>
          </a:xfrm>
          <a:prstGeom prst="rect">
            <a:avLst/>
          </a:prstGeom>
          <a:noFill/>
        </p:spPr>
        <p:txBody>
          <a:bodyPr wrap="square" rtlCol="0">
            <a:spAutoFit/>
          </a:bodyPr>
          <a:lstStyle/>
          <a:p>
            <a:r>
              <a:rPr lang="en-US" dirty="0" smtClean="0">
                <a:latin typeface="Times New Roman" pitchFamily="18" charset="0"/>
                <a:cs typeface="Times New Roman" pitchFamily="18" charset="0"/>
              </a:rPr>
              <a:t>The Nobel Prize in Chemistry 1980 was divided, one half awarded to Paul Berg </a:t>
            </a:r>
            <a:r>
              <a:rPr lang="en-US" i="1" dirty="0" smtClean="0">
                <a:latin typeface="Times New Roman" pitchFamily="18" charset="0"/>
                <a:cs typeface="Times New Roman" pitchFamily="18" charset="0"/>
              </a:rPr>
              <a:t>"for his fundamental studies of the biochemistry of nucleic acids, with particular regard to recombinant-</a:t>
            </a:r>
            <a:r>
              <a:rPr lang="en-US" i="1" dirty="0" err="1" smtClean="0">
                <a:latin typeface="Times New Roman" pitchFamily="18" charset="0"/>
                <a:cs typeface="Times New Roman" pitchFamily="18" charset="0"/>
              </a:rPr>
              <a:t>DNA"</a:t>
            </a:r>
            <a:r>
              <a:rPr lang="en-US" dirty="0" err="1" smtClean="0">
                <a:latin typeface="Times New Roman" pitchFamily="18" charset="0"/>
                <a:cs typeface="Times New Roman" pitchFamily="18" charset="0"/>
              </a:rPr>
              <a:t>,the</a:t>
            </a:r>
            <a:r>
              <a:rPr lang="en-US" dirty="0" smtClean="0">
                <a:latin typeface="Times New Roman" pitchFamily="18" charset="0"/>
                <a:cs typeface="Times New Roman" pitchFamily="18" charset="0"/>
              </a:rPr>
              <a:t> other half jointly to Walter Gilbert and Frederick Sanger </a:t>
            </a:r>
            <a:r>
              <a:rPr lang="en-US" i="1" dirty="0" smtClean="0">
                <a:latin typeface="Times New Roman" pitchFamily="18" charset="0"/>
                <a:cs typeface="Times New Roman" pitchFamily="18" charset="0"/>
              </a:rPr>
              <a:t>"for their contributions concerning the determination of base sequences in nucleic acids"</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Photos: Copyright © The Nobel Foundation</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21_Figure02"/>
          <p:cNvPicPr>
            <a:picLocks noChangeAspect="1" noChangeArrowheads="1"/>
          </p:cNvPicPr>
          <p:nvPr/>
        </p:nvPicPr>
        <p:blipFill>
          <a:blip r:embed="rId2" cstate="print"/>
          <a:srcRect/>
          <a:stretch>
            <a:fillRect/>
          </a:stretch>
        </p:blipFill>
        <p:spPr bwMode="auto">
          <a:xfrm>
            <a:off x="2362200" y="685800"/>
            <a:ext cx="5137150" cy="5779467"/>
          </a:xfrm>
          <a:prstGeom prst="rect">
            <a:avLst/>
          </a:prstGeom>
          <a:noFill/>
        </p:spPr>
      </p:pic>
      <p:sp>
        <p:nvSpPr>
          <p:cNvPr id="5" name="TextBox 4"/>
          <p:cNvSpPr txBox="1"/>
          <p:nvPr/>
        </p:nvSpPr>
        <p:spPr>
          <a:xfrm>
            <a:off x="0" y="0"/>
            <a:ext cx="6858000" cy="457200"/>
          </a:xfrm>
          <a:prstGeom prst="rect">
            <a:avLst/>
          </a:prstGeom>
          <a:noFill/>
        </p:spPr>
        <p:txBody>
          <a:bodyPr wrap="square" rtlCol="0">
            <a:spAutoFit/>
          </a:bodyPr>
          <a:lstStyle/>
          <a:p>
            <a:r>
              <a:rPr lang="en-US" b="1" dirty="0" smtClean="0">
                <a:latin typeface="Times New Roman" pitchFamily="18" charset="0"/>
                <a:cs typeface="Times New Roman" pitchFamily="18" charset="0"/>
              </a:rPr>
              <a:t>Pulsed-field gel electrophoresis</a:t>
            </a:r>
            <a:endParaRPr lang="en-US" b="1" dirty="0">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3900488" y="533400"/>
            <a:ext cx="5243512" cy="6097588"/>
          </a:xfrm>
          <a:prstGeom prst="rect">
            <a:avLst/>
          </a:prstGeom>
          <a:noFill/>
        </p:spPr>
      </p:pic>
      <p:sp>
        <p:nvSpPr>
          <p:cNvPr id="147459" name="Text Box 3"/>
          <p:cNvSpPr txBox="1">
            <a:spLocks noChangeArrowheads="1"/>
          </p:cNvSpPr>
          <p:nvPr/>
        </p:nvSpPr>
        <p:spPr bwMode="auto">
          <a:xfrm>
            <a:off x="0" y="0"/>
            <a:ext cx="5257800" cy="946150"/>
          </a:xfrm>
          <a:prstGeom prst="rect">
            <a:avLst/>
          </a:prstGeom>
          <a:noFill/>
          <a:ln w="9525">
            <a:noFill/>
            <a:miter lim="800000"/>
            <a:headEnd/>
            <a:tailEnd/>
          </a:ln>
          <a:effectLst/>
        </p:spPr>
        <p:txBody>
          <a:bodyPr>
            <a:spAutoFit/>
          </a:bodyPr>
          <a:lstStyle/>
          <a:p>
            <a:pPr eaLnBrk="0" hangingPunct="0">
              <a:spcBef>
                <a:spcPct val="50000"/>
              </a:spcBef>
            </a:pPr>
            <a:r>
              <a:rPr lang="en-US" sz="2800" b="1" dirty="0">
                <a:solidFill>
                  <a:schemeClr val="accent2"/>
                </a:solidFill>
                <a:latin typeface="Times New Roman" pitchFamily="18" charset="0"/>
                <a:cs typeface="Times New Roman" pitchFamily="18" charset="0"/>
              </a:rPr>
              <a:t>Genomic sequences provide the ultimate genetic libraries</a:t>
            </a:r>
          </a:p>
        </p:txBody>
      </p:sp>
      <p:sp>
        <p:nvSpPr>
          <p:cNvPr id="147460" name="Text Box 4"/>
          <p:cNvSpPr txBox="1">
            <a:spLocks noChangeArrowheads="1"/>
          </p:cNvSpPr>
          <p:nvPr/>
        </p:nvSpPr>
        <p:spPr bwMode="auto">
          <a:xfrm>
            <a:off x="0" y="3810000"/>
            <a:ext cx="4876800" cy="457200"/>
          </a:xfrm>
          <a:prstGeom prst="rect">
            <a:avLst/>
          </a:prstGeom>
          <a:noFill/>
          <a:ln w="9525">
            <a:noFill/>
            <a:miter lim="800000"/>
            <a:headEnd/>
            <a:tailEnd/>
          </a:ln>
          <a:effectLst/>
        </p:spPr>
        <p:txBody>
          <a:bodyPr>
            <a:spAutoFit/>
          </a:bodyPr>
          <a:lstStyle/>
          <a:p>
            <a:pPr eaLnBrk="0" hangingPunct="0">
              <a:spcBef>
                <a:spcPct val="50000"/>
              </a:spcBef>
            </a:pPr>
            <a:r>
              <a:rPr lang="en-US" dirty="0">
                <a:latin typeface="Times"/>
              </a:rPr>
              <a:t>The human genomic project strategy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21_Figure16"/>
          <p:cNvPicPr>
            <a:picLocks noChangeAspect="1" noChangeArrowheads="1"/>
          </p:cNvPicPr>
          <p:nvPr/>
        </p:nvPicPr>
        <p:blipFill>
          <a:blip r:embed="rId2" cstate="print"/>
          <a:srcRect/>
          <a:stretch>
            <a:fillRect/>
          </a:stretch>
        </p:blipFill>
        <p:spPr bwMode="auto">
          <a:xfrm>
            <a:off x="296863" y="1898650"/>
            <a:ext cx="8548687" cy="3060700"/>
          </a:xfrm>
          <a:prstGeom prst="rect">
            <a:avLst/>
          </a:prstGeom>
          <a:noFill/>
        </p:spPr>
      </p:pic>
      <p:sp>
        <p:nvSpPr>
          <p:cNvPr id="4" name="TextBox 3"/>
          <p:cNvSpPr txBox="1"/>
          <p:nvPr/>
        </p:nvSpPr>
        <p:spPr>
          <a:xfrm>
            <a:off x="228600" y="304800"/>
            <a:ext cx="84582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Shotgun sequencing a bacterial genome then a partial assembly of large genome sequences</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21_Figure17"/>
          <p:cNvPicPr>
            <a:picLocks noChangeAspect="1" noChangeArrowheads="1"/>
          </p:cNvPicPr>
          <p:nvPr/>
        </p:nvPicPr>
        <p:blipFill>
          <a:blip r:embed="rId2" cstate="print"/>
          <a:srcRect/>
          <a:stretch>
            <a:fillRect/>
          </a:stretch>
        </p:blipFill>
        <p:spPr bwMode="auto">
          <a:xfrm>
            <a:off x="296863" y="1895475"/>
            <a:ext cx="8548687" cy="3067050"/>
          </a:xfrm>
          <a:prstGeom prst="rect">
            <a:avLst/>
          </a:prstGeom>
          <a:noFill/>
        </p:spPr>
      </p:pic>
      <p:sp>
        <p:nvSpPr>
          <p:cNvPr id="5" name="TextBox 4"/>
          <p:cNvSpPr txBox="1"/>
          <p:nvPr/>
        </p:nvSpPr>
        <p:spPr>
          <a:xfrm>
            <a:off x="0" y="381000"/>
            <a:ext cx="8915400" cy="461665"/>
          </a:xfrm>
          <a:prstGeom prst="rect">
            <a:avLst/>
          </a:prstGeom>
          <a:noFill/>
        </p:spPr>
        <p:txBody>
          <a:bodyPr wrap="square" rtlCol="0">
            <a:spAutoFit/>
          </a:bodyPr>
          <a:lstStyle/>
          <a:p>
            <a:r>
              <a:rPr lang="en-US" b="1" dirty="0" err="1" smtClean="0">
                <a:latin typeface="Times New Roman" pitchFamily="18" charset="0"/>
                <a:cs typeface="Times New Roman" pitchFamily="18" charset="0"/>
              </a:rPr>
              <a:t>Contigs</a:t>
            </a:r>
            <a:r>
              <a:rPr lang="en-US" b="1" dirty="0" smtClean="0">
                <a:latin typeface="Times New Roman" pitchFamily="18" charset="0"/>
                <a:cs typeface="Times New Roman" pitchFamily="18" charset="0"/>
              </a:rPr>
              <a:t> are linked by  sequencing the ends of large DNA fragments</a:t>
            </a:r>
            <a:endParaRPr lang="en-US" b="1" dirty="0">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21_Figure18"/>
          <p:cNvPicPr>
            <a:picLocks noChangeAspect="1" noChangeArrowheads="1"/>
          </p:cNvPicPr>
          <p:nvPr/>
        </p:nvPicPr>
        <p:blipFill>
          <a:blip r:embed="rId2" cstate="print"/>
          <a:srcRect/>
          <a:stretch>
            <a:fillRect/>
          </a:stretch>
        </p:blipFill>
        <p:spPr bwMode="auto">
          <a:xfrm>
            <a:off x="4038600" y="0"/>
            <a:ext cx="4694237" cy="6584950"/>
          </a:xfrm>
          <a:prstGeom prst="rect">
            <a:avLst/>
          </a:prstGeom>
          <a:noFill/>
        </p:spPr>
      </p:pic>
      <p:sp>
        <p:nvSpPr>
          <p:cNvPr id="5" name="TextBox 4"/>
          <p:cNvSpPr txBox="1"/>
          <p:nvPr/>
        </p:nvSpPr>
        <p:spPr>
          <a:xfrm>
            <a:off x="0" y="304801"/>
            <a:ext cx="4648200" cy="1384995"/>
          </a:xfrm>
          <a:prstGeom prst="rect">
            <a:avLst/>
          </a:prstGeom>
          <a:noFill/>
        </p:spPr>
        <p:txBody>
          <a:bodyPr wrap="square" rtlCol="0">
            <a:spAutoFit/>
          </a:bodyPr>
          <a:lstStyle/>
          <a:p>
            <a:r>
              <a:rPr lang="en-US" sz="2800" dirty="0" smtClean="0">
                <a:solidFill>
                  <a:schemeClr val="accent2"/>
                </a:solidFill>
                <a:latin typeface="Times New Roman" pitchFamily="18" charset="0"/>
                <a:cs typeface="Times New Roman" pitchFamily="18" charset="0"/>
              </a:rPr>
              <a:t>The pair-end strategy permits the assembly of large-genome scaffolds</a:t>
            </a:r>
            <a:endParaRPr lang="en-US" sz="2800" dirty="0">
              <a:solidFill>
                <a:schemeClr val="accent2"/>
              </a:solidFill>
              <a:latin typeface="Times New Roman" pitchFamily="18" charset="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cstate="print"/>
          <a:srcRect/>
          <a:stretch>
            <a:fillRect/>
          </a:stretch>
        </p:blipFill>
        <p:spPr bwMode="auto">
          <a:xfrm>
            <a:off x="554038" y="379413"/>
            <a:ext cx="8035925" cy="6097587"/>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21_Figure19"/>
          <p:cNvPicPr>
            <a:picLocks noChangeAspect="1" noChangeArrowheads="1"/>
          </p:cNvPicPr>
          <p:nvPr/>
        </p:nvPicPr>
        <p:blipFill>
          <a:blip r:embed="rId2" cstate="print"/>
          <a:srcRect/>
          <a:stretch>
            <a:fillRect/>
          </a:stretch>
        </p:blipFill>
        <p:spPr bwMode="auto">
          <a:xfrm>
            <a:off x="1800225" y="1528763"/>
            <a:ext cx="5541963" cy="3798887"/>
          </a:xfrm>
          <a:prstGeom prst="rect">
            <a:avLst/>
          </a:prstGeom>
          <a:noFill/>
        </p:spPr>
      </p:pic>
      <p:sp>
        <p:nvSpPr>
          <p:cNvPr id="5" name="TextBox 4"/>
          <p:cNvSpPr txBox="1"/>
          <p:nvPr/>
        </p:nvSpPr>
        <p:spPr>
          <a:xfrm>
            <a:off x="381000" y="304800"/>
            <a:ext cx="83820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The $500 human genome is within reach</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04800"/>
            <a:ext cx="86868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PROTEINS</a:t>
            </a:r>
            <a:endParaRPr lang="en-US" sz="3200" b="1" dirty="0">
              <a:solidFill>
                <a:srgbClr val="FF0000"/>
              </a:solidFill>
              <a:latin typeface="Times New Roman" pitchFamily="18" charset="0"/>
              <a:cs typeface="Times New Roman" pitchFamily="18" charset="0"/>
            </a:endParaRPr>
          </a:p>
        </p:txBody>
      </p:sp>
      <p:sp>
        <p:nvSpPr>
          <p:cNvPr id="4" name="TextBox 3"/>
          <p:cNvSpPr txBox="1"/>
          <p:nvPr/>
        </p:nvSpPr>
        <p:spPr>
          <a:xfrm>
            <a:off x="0" y="990600"/>
            <a:ext cx="86106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Specific proteins can be purified from cell extracts</a:t>
            </a:r>
            <a:endParaRPr lang="en-US" sz="2800" b="1" dirty="0">
              <a:solidFill>
                <a:schemeClr val="accent2"/>
              </a:solidFill>
              <a:latin typeface="Times New Roman" pitchFamily="18" charset="0"/>
              <a:cs typeface="Times New Roman" pitchFamily="18" charset="0"/>
            </a:endParaRPr>
          </a:p>
        </p:txBody>
      </p:sp>
      <p:sp>
        <p:nvSpPr>
          <p:cNvPr id="5" name="TextBox 4"/>
          <p:cNvSpPr txBox="1"/>
          <p:nvPr/>
        </p:nvSpPr>
        <p:spPr>
          <a:xfrm>
            <a:off x="228600" y="1752600"/>
            <a:ext cx="77724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Purification of a protein requires a specific assay for its function</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1000" y="1600200"/>
            <a:ext cx="3124200" cy="4555093"/>
          </a:xfrm>
          <a:prstGeom prst="rect">
            <a:avLst/>
          </a:prstGeom>
          <a:noFill/>
          <a:ln w="9525">
            <a:noFill/>
            <a:miter lim="800000"/>
            <a:headEnd/>
            <a:tailEnd/>
          </a:ln>
          <a:effectLst/>
        </p:spPr>
        <p:txBody>
          <a:bodyPr wrap="square">
            <a:spAutoFit/>
          </a:bodyPr>
          <a:lstStyle/>
          <a:p>
            <a:pPr>
              <a:spcBef>
                <a:spcPct val="50000"/>
              </a:spcBef>
            </a:pPr>
            <a:r>
              <a:rPr lang="en-US" sz="2000" dirty="0">
                <a:latin typeface="Times New Roman" pitchFamily="18" charset="0"/>
                <a:cs typeface="Times New Roman" pitchFamily="18" charset="0"/>
              </a:rPr>
              <a:t>The sample is contained in tubes that are inserted into a ring of cylindrical holes in a metal </a:t>
            </a:r>
            <a:r>
              <a:rPr lang="en-US" sz="2000" i="1" dirty="0">
                <a:latin typeface="Times New Roman" pitchFamily="18" charset="0"/>
                <a:cs typeface="Times New Roman" pitchFamily="18" charset="0"/>
              </a:rPr>
              <a:t>rotor</a:t>
            </a:r>
            <a:r>
              <a:rPr lang="en-US" sz="2000" dirty="0">
                <a:latin typeface="Times New Roman" pitchFamily="18" charset="0"/>
                <a:cs typeface="Times New Roman" pitchFamily="18" charset="0"/>
              </a:rPr>
              <a:t>. Rapid rotation of the rotor generates enormous centrifugal forces, which cause particles in the sample to sediment. The vacuum reduces friction, preventing heating of the rotor and allowing the refrigeration system to maintain the sample at 4°C. </a:t>
            </a:r>
          </a:p>
          <a:p>
            <a:pPr>
              <a:spcBef>
                <a:spcPct val="50000"/>
              </a:spcBef>
            </a:pPr>
            <a:endParaRPr lang="en-US" sz="2000" dirty="0">
              <a:latin typeface="Times New Roman" pitchFamily="18" charset="0"/>
              <a:cs typeface="Times New Roman" pitchFamily="18" charset="0"/>
            </a:endParaRPr>
          </a:p>
        </p:txBody>
      </p:sp>
      <p:pic>
        <p:nvPicPr>
          <p:cNvPr id="8195" name="Picture 3" descr="8"/>
          <p:cNvPicPr>
            <a:picLocks noChangeAspect="1" noChangeArrowheads="1"/>
          </p:cNvPicPr>
          <p:nvPr/>
        </p:nvPicPr>
        <p:blipFill>
          <a:blip r:embed="rId3" cstate="print"/>
          <a:srcRect/>
          <a:stretch>
            <a:fillRect/>
          </a:stretch>
        </p:blipFill>
        <p:spPr bwMode="auto">
          <a:xfrm>
            <a:off x="3924300" y="1498600"/>
            <a:ext cx="4868863" cy="5040313"/>
          </a:xfrm>
          <a:prstGeom prst="rect">
            <a:avLst/>
          </a:prstGeom>
          <a:noFill/>
        </p:spPr>
      </p:pic>
      <p:sp>
        <p:nvSpPr>
          <p:cNvPr id="8197" name="Text Box 5"/>
          <p:cNvSpPr txBox="1">
            <a:spLocks noChangeArrowheads="1"/>
          </p:cNvSpPr>
          <p:nvPr/>
        </p:nvSpPr>
        <p:spPr bwMode="auto">
          <a:xfrm>
            <a:off x="1905000" y="914400"/>
            <a:ext cx="3571875" cy="457200"/>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Fractionation of cells</a:t>
            </a:r>
          </a:p>
        </p:txBody>
      </p:sp>
      <p:sp>
        <p:nvSpPr>
          <p:cNvPr id="6" name="TextBox 5"/>
          <p:cNvSpPr txBox="1"/>
          <p:nvPr/>
        </p:nvSpPr>
        <p:spPr>
          <a:xfrm>
            <a:off x="0" y="228600"/>
            <a:ext cx="91440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Preparation of cell extracts containing active proteins</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4787900" y="457200"/>
            <a:ext cx="3416300" cy="4486275"/>
          </a:xfrm>
          <a:prstGeom prst="rect">
            <a:avLst/>
          </a:prstGeom>
          <a:noFill/>
          <a:ln w="9525">
            <a:noFill/>
            <a:miter lim="800000"/>
            <a:headEnd/>
            <a:tailEnd/>
          </a:ln>
          <a:effectLst/>
        </p:spPr>
        <p:txBody>
          <a:bodyPr>
            <a:spAutoFit/>
          </a:bodyPr>
          <a:lstStyle/>
          <a:p>
            <a:pPr>
              <a:spcBef>
                <a:spcPct val="50000"/>
              </a:spcBef>
            </a:pPr>
            <a:r>
              <a:rPr lang="en-US" sz="1800" dirty="0">
                <a:latin typeface="Times New Roman" pitchFamily="18" charset="0"/>
                <a:cs typeface="Times New Roman" pitchFamily="18" charset="0"/>
              </a:rPr>
              <a:t>Repeated centrifugation at progressively higher speeds will fractionate homogenates of cells into their components. In general, the smaller the </a:t>
            </a:r>
            <a:r>
              <a:rPr lang="en-US" sz="1800" dirty="0" err="1">
                <a:latin typeface="Times New Roman" pitchFamily="18" charset="0"/>
                <a:cs typeface="Times New Roman" pitchFamily="18" charset="0"/>
              </a:rPr>
              <a:t>subcellular</a:t>
            </a:r>
            <a:r>
              <a:rPr lang="en-US" sz="1800" dirty="0">
                <a:latin typeface="Times New Roman" pitchFamily="18" charset="0"/>
                <a:cs typeface="Times New Roman" pitchFamily="18" charset="0"/>
              </a:rPr>
              <a:t> component, the greater is the centrifugal force required to sediment it. Typical values for the various centrifugation steps referred to in the figure </a:t>
            </a:r>
            <a:r>
              <a:rPr lang="en-US" sz="1800" dirty="0" err="1">
                <a:latin typeface="Times New Roman" pitchFamily="18" charset="0"/>
                <a:cs typeface="Times New Roman" pitchFamily="18" charset="0"/>
              </a:rPr>
              <a:t>are:low</a:t>
            </a:r>
            <a:r>
              <a:rPr lang="en-US" sz="1800" dirty="0">
                <a:latin typeface="Times New Roman" pitchFamily="18" charset="0"/>
                <a:cs typeface="Times New Roman" pitchFamily="18" charset="0"/>
              </a:rPr>
              <a:t> speed = 1000 times gravity for 10 minutes; medium speed = 20,000 times gravity for 20 minutes; high speed = 80,000 times gravity for 1 hour; very high speed = 150,000 times gravity for 3 hours. </a:t>
            </a:r>
          </a:p>
        </p:txBody>
      </p:sp>
      <p:pic>
        <p:nvPicPr>
          <p:cNvPr id="9221" name="Picture 5" descr="figure 8-10"/>
          <p:cNvPicPr>
            <a:picLocks noChangeAspect="1" noChangeArrowheads="1"/>
          </p:cNvPicPr>
          <p:nvPr/>
        </p:nvPicPr>
        <p:blipFill>
          <a:blip r:embed="rId3" cstate="print"/>
          <a:srcRect/>
          <a:stretch>
            <a:fillRect/>
          </a:stretch>
        </p:blipFill>
        <p:spPr bwMode="auto">
          <a:xfrm>
            <a:off x="1093788" y="219075"/>
            <a:ext cx="3754437" cy="624205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58800" y="4638675"/>
            <a:ext cx="8204200" cy="2246769"/>
          </a:xfrm>
          <a:prstGeom prst="rect">
            <a:avLst/>
          </a:prstGeom>
          <a:noFill/>
          <a:ln w="9525">
            <a:noFill/>
            <a:miter lim="800000"/>
            <a:headEnd/>
            <a:tailEnd/>
          </a:ln>
          <a:effectLst/>
        </p:spPr>
        <p:txBody>
          <a:bodyPr>
            <a:spAutoFit/>
          </a:bodyPr>
          <a:lstStyle/>
          <a:p>
            <a:pPr>
              <a:spcBef>
                <a:spcPct val="50000"/>
              </a:spcBef>
            </a:pPr>
            <a:r>
              <a:rPr lang="en-US" sz="1400" dirty="0">
                <a:solidFill>
                  <a:srgbClr val="C2100C"/>
                </a:solidFill>
                <a:latin typeface="Times New Roman" pitchFamily="18" charset="0"/>
                <a:cs typeface="Times New Roman" pitchFamily="18" charset="0"/>
              </a:rPr>
              <a:t>In velocity sedimentation</a:t>
            </a:r>
            <a:r>
              <a:rPr lang="en-US" sz="1400" dirty="0">
                <a:latin typeface="Times New Roman" pitchFamily="18" charset="0"/>
                <a:cs typeface="Times New Roman" pitchFamily="18" charset="0"/>
              </a:rPr>
              <a:t> (A) </a:t>
            </a:r>
            <a:r>
              <a:rPr lang="en-US" sz="1400" dirty="0" err="1">
                <a:latin typeface="Times New Roman" pitchFamily="18" charset="0"/>
                <a:cs typeface="Times New Roman" pitchFamily="18" charset="0"/>
              </a:rPr>
              <a:t>subcellular</a:t>
            </a:r>
            <a:r>
              <a:rPr lang="en-US" sz="1400" dirty="0">
                <a:latin typeface="Times New Roman" pitchFamily="18" charset="0"/>
                <a:cs typeface="Times New Roman" pitchFamily="18" charset="0"/>
              </a:rPr>
              <a:t> components sediment at different speeds according to their size and shape when layered over a dilute solution containing sucrose. To stabilize the </a:t>
            </a:r>
            <a:r>
              <a:rPr lang="en-US" sz="1400" dirty="0" err="1">
                <a:latin typeface="Times New Roman" pitchFamily="18" charset="0"/>
                <a:cs typeface="Times New Roman" pitchFamily="18" charset="0"/>
              </a:rPr>
              <a:t>sedimenting</a:t>
            </a:r>
            <a:r>
              <a:rPr lang="en-US" sz="1400" dirty="0">
                <a:latin typeface="Times New Roman" pitchFamily="18" charset="0"/>
                <a:cs typeface="Times New Roman" pitchFamily="18" charset="0"/>
              </a:rPr>
              <a:t> bands against convective mixing caused by small differences in temperature or solute concentration, the tube contains a continuous shallow gradient of sucrose that increases in concentration toward the bottom of the tube (typically from 5% to 20% sucrose). Following centrifugation, the different components can be collected individually, most simply by puncturing the plastic centrifuge tube and collecting drops from the bottom, as illustrated here. </a:t>
            </a:r>
            <a:r>
              <a:rPr lang="en-US" sz="1400" dirty="0">
                <a:solidFill>
                  <a:srgbClr val="C2100C"/>
                </a:solidFill>
                <a:latin typeface="Times New Roman" pitchFamily="18" charset="0"/>
                <a:cs typeface="Times New Roman" pitchFamily="18" charset="0"/>
              </a:rPr>
              <a:t>In equilibrium sedimentation</a:t>
            </a:r>
            <a:r>
              <a:rPr lang="en-US" sz="1400" dirty="0">
                <a:latin typeface="Times New Roman" pitchFamily="18" charset="0"/>
                <a:cs typeface="Times New Roman" pitchFamily="18" charset="0"/>
              </a:rPr>
              <a:t> (B) </a:t>
            </a:r>
            <a:r>
              <a:rPr lang="en-US" sz="1400" dirty="0" err="1">
                <a:latin typeface="Times New Roman" pitchFamily="18" charset="0"/>
                <a:cs typeface="Times New Roman" pitchFamily="18" charset="0"/>
              </a:rPr>
              <a:t>subcellular</a:t>
            </a:r>
            <a:r>
              <a:rPr lang="en-US" sz="1400" dirty="0">
                <a:latin typeface="Times New Roman" pitchFamily="18" charset="0"/>
                <a:cs typeface="Times New Roman" pitchFamily="18" charset="0"/>
              </a:rPr>
              <a:t> components move up or down when centrifuged in a gradient until they reach a position where their density matches their surroundings. Although a sucrose gradient is shown here, denser gradients, which are especially useful for protein and nucleic acid separation, can be formed from cesium chloride. The final bands, at equilibrium, can be collected as in (A). </a:t>
            </a:r>
          </a:p>
        </p:txBody>
      </p:sp>
      <p:pic>
        <p:nvPicPr>
          <p:cNvPr id="10243" name="Picture 3" descr="8"/>
          <p:cNvPicPr>
            <a:picLocks noChangeAspect="1" noChangeArrowheads="1"/>
          </p:cNvPicPr>
          <p:nvPr/>
        </p:nvPicPr>
        <p:blipFill>
          <a:blip r:embed="rId3" cstate="print"/>
          <a:srcRect/>
          <a:stretch>
            <a:fillRect/>
          </a:stretch>
        </p:blipFill>
        <p:spPr bwMode="auto">
          <a:xfrm>
            <a:off x="1265238" y="203200"/>
            <a:ext cx="2962275" cy="4364038"/>
          </a:xfrm>
          <a:prstGeom prst="rect">
            <a:avLst/>
          </a:prstGeom>
          <a:noFill/>
        </p:spPr>
      </p:pic>
      <p:pic>
        <p:nvPicPr>
          <p:cNvPr id="10244" name="Picture 4" descr="8"/>
          <p:cNvPicPr>
            <a:picLocks noChangeAspect="1" noChangeArrowheads="1"/>
          </p:cNvPicPr>
          <p:nvPr/>
        </p:nvPicPr>
        <p:blipFill>
          <a:blip r:embed="rId4" cstate="print"/>
          <a:srcRect/>
          <a:stretch>
            <a:fillRect/>
          </a:stretch>
        </p:blipFill>
        <p:spPr bwMode="auto">
          <a:xfrm>
            <a:off x="4800600" y="374650"/>
            <a:ext cx="3189288" cy="4191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66725" y="968375"/>
            <a:ext cx="3486150" cy="5470525"/>
          </a:xfrm>
          <a:prstGeom prst="rect">
            <a:avLst/>
          </a:prstGeom>
          <a:noFill/>
          <a:ln w="9525">
            <a:noFill/>
            <a:miter lim="800000"/>
            <a:headEnd/>
            <a:tailEnd/>
          </a:ln>
          <a:effectLst/>
        </p:spPr>
        <p:txBody>
          <a:bodyPr>
            <a:spAutoFit/>
          </a:bodyPr>
          <a:lstStyle/>
          <a:p>
            <a:pPr>
              <a:spcBef>
                <a:spcPct val="50000"/>
              </a:spcBef>
            </a:pPr>
            <a:r>
              <a:rPr lang="en-US" sz="1600" b="1" dirty="0">
                <a:latin typeface="Times New Roman" pitchFamily="18" charset="0"/>
                <a:cs typeface="Times New Roman" pitchFamily="18" charset="0"/>
              </a:rPr>
              <a:t>The DNA nucleotide sequences recognized by four widely used restriction nucleases.</a:t>
            </a:r>
            <a:r>
              <a:rPr lang="en-US" sz="1600" dirty="0">
                <a:latin typeface="Times New Roman" pitchFamily="18" charset="0"/>
                <a:cs typeface="Times New Roman" pitchFamily="18" charset="0"/>
              </a:rPr>
              <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As in the examples shown, such sequences are often six base pairs long and “</a:t>
            </a:r>
            <a:r>
              <a:rPr lang="en-US" sz="1600" dirty="0" err="1">
                <a:latin typeface="Times New Roman" pitchFamily="18" charset="0"/>
                <a:cs typeface="Times New Roman" pitchFamily="18" charset="0"/>
              </a:rPr>
              <a:t>palindromic</a:t>
            </a:r>
            <a:r>
              <a:rPr lang="en-US" sz="1600" dirty="0">
                <a:latin typeface="Times New Roman" pitchFamily="18" charset="0"/>
                <a:cs typeface="Times New Roman" pitchFamily="18" charset="0"/>
              </a:rPr>
              <a:t>” (that is, the nucleotide sequence is the same if the helix is turned by 180 degrees around the center of the short region of helix that is recognized). The enzymes cut the two strands of DNA at or near the recognition sequence. For some enzymes, such as </a:t>
            </a:r>
            <a:r>
              <a:rPr lang="en-US" sz="1600" i="1" dirty="0" err="1">
                <a:latin typeface="Times New Roman" pitchFamily="18" charset="0"/>
                <a:cs typeface="Times New Roman" pitchFamily="18" charset="0"/>
              </a:rPr>
              <a:t>Hpa</a:t>
            </a:r>
            <a:r>
              <a:rPr lang="en-US" sz="1600" dirty="0" err="1">
                <a:latin typeface="Times New Roman" pitchFamily="18" charset="0"/>
                <a:cs typeface="Times New Roman" pitchFamily="18" charset="0"/>
              </a:rPr>
              <a:t>I</a:t>
            </a:r>
            <a:r>
              <a:rPr lang="en-US" sz="1600" dirty="0">
                <a:latin typeface="Times New Roman" pitchFamily="18" charset="0"/>
                <a:cs typeface="Times New Roman" pitchFamily="18" charset="0"/>
              </a:rPr>
              <a:t>, the cleavage leaves blunt ends; for others, such as</a:t>
            </a:r>
            <a:r>
              <a:rPr lang="en-US" sz="1600" i="1" dirty="0">
                <a:latin typeface="Times New Roman" pitchFamily="18" charset="0"/>
                <a:cs typeface="Times New Roman" pitchFamily="18" charset="0"/>
              </a:rPr>
              <a:t> </a:t>
            </a:r>
            <a:r>
              <a:rPr lang="en-US" sz="1600" i="1" dirty="0" err="1">
                <a:latin typeface="Times New Roman" pitchFamily="18" charset="0"/>
                <a:cs typeface="Times New Roman" pitchFamily="18" charset="0"/>
              </a:rPr>
              <a:t>Eco</a:t>
            </a:r>
            <a:r>
              <a:rPr lang="en-US" sz="1600" dirty="0" err="1">
                <a:latin typeface="Times New Roman" pitchFamily="18" charset="0"/>
                <a:cs typeface="Times New Roman" pitchFamily="18" charset="0"/>
              </a:rPr>
              <a:t>RI</a:t>
            </a:r>
            <a:r>
              <a:rPr lang="en-US" sz="1600" dirty="0">
                <a:latin typeface="Times New Roman" pitchFamily="18" charset="0"/>
                <a:cs typeface="Times New Roman" pitchFamily="18" charset="0"/>
              </a:rPr>
              <a:t>, </a:t>
            </a:r>
            <a:r>
              <a:rPr lang="en-US" sz="1600" i="1" dirty="0" err="1">
                <a:latin typeface="Times New Roman" pitchFamily="18" charset="0"/>
                <a:cs typeface="Times New Roman" pitchFamily="18" charset="0"/>
              </a:rPr>
              <a:t>Hin</a:t>
            </a:r>
            <a:r>
              <a:rPr lang="en-US" sz="1600" dirty="0" err="1">
                <a:latin typeface="Times New Roman" pitchFamily="18" charset="0"/>
                <a:cs typeface="Times New Roman" pitchFamily="18" charset="0"/>
              </a:rPr>
              <a:t>dIII</a:t>
            </a:r>
            <a:r>
              <a:rPr lang="en-US" sz="1600" dirty="0">
                <a:latin typeface="Times New Roman" pitchFamily="18" charset="0"/>
                <a:cs typeface="Times New Roman" pitchFamily="18" charset="0"/>
              </a:rPr>
              <a:t>, and </a:t>
            </a:r>
            <a:r>
              <a:rPr lang="en-US" sz="1600" i="1" dirty="0" err="1">
                <a:latin typeface="Times New Roman" pitchFamily="18" charset="0"/>
                <a:cs typeface="Times New Roman" pitchFamily="18" charset="0"/>
              </a:rPr>
              <a:t>Pst</a:t>
            </a:r>
            <a:r>
              <a:rPr lang="en-US" sz="1600" dirty="0" err="1">
                <a:latin typeface="Times New Roman" pitchFamily="18" charset="0"/>
                <a:cs typeface="Times New Roman" pitchFamily="18" charset="0"/>
              </a:rPr>
              <a:t>I</a:t>
            </a:r>
            <a:r>
              <a:rPr lang="en-US" sz="1600" dirty="0">
                <a:latin typeface="Times New Roman" pitchFamily="18" charset="0"/>
                <a:cs typeface="Times New Roman" pitchFamily="18" charset="0"/>
              </a:rPr>
              <a:t>, the cleavage is staggered and creates cohesive ends. Restriction nucleases are obtained from various species of bacteria: </a:t>
            </a:r>
            <a:r>
              <a:rPr lang="en-US" sz="1600" i="1" dirty="0" err="1">
                <a:latin typeface="Times New Roman" pitchFamily="18" charset="0"/>
                <a:cs typeface="Times New Roman" pitchFamily="18" charset="0"/>
              </a:rPr>
              <a:t>Hpa</a:t>
            </a:r>
            <a:r>
              <a:rPr lang="en-US" sz="1600" dirty="0" err="1">
                <a:latin typeface="Times New Roman" pitchFamily="18" charset="0"/>
                <a:cs typeface="Times New Roman" pitchFamily="18" charset="0"/>
              </a:rPr>
              <a:t>I</a:t>
            </a:r>
            <a:r>
              <a:rPr lang="en-US" sz="1600" dirty="0">
                <a:latin typeface="Times New Roman" pitchFamily="18" charset="0"/>
                <a:cs typeface="Times New Roman" pitchFamily="18" charset="0"/>
              </a:rPr>
              <a:t> is from </a:t>
            </a:r>
            <a:r>
              <a:rPr lang="en-US" sz="1600" i="1" dirty="0" err="1">
                <a:latin typeface="Times New Roman" pitchFamily="18" charset="0"/>
                <a:cs typeface="Times New Roman" pitchFamily="18" charset="0"/>
              </a:rPr>
              <a:t>Hemophilus</a:t>
            </a:r>
            <a:r>
              <a:rPr lang="en-US" sz="1600" i="1" dirty="0">
                <a:latin typeface="Times New Roman" pitchFamily="18" charset="0"/>
                <a:cs typeface="Times New Roman" pitchFamily="18" charset="0"/>
              </a:rPr>
              <a:t> </a:t>
            </a:r>
            <a:r>
              <a:rPr lang="en-US" sz="1600" i="1" dirty="0" err="1">
                <a:latin typeface="Times New Roman" pitchFamily="18" charset="0"/>
                <a:cs typeface="Times New Roman" pitchFamily="18" charset="0"/>
              </a:rPr>
              <a:t>parainfluenzae</a:t>
            </a:r>
            <a:r>
              <a:rPr lang="en-US" sz="1600" i="1" dirty="0">
                <a:latin typeface="Times New Roman" pitchFamily="18" charset="0"/>
                <a:cs typeface="Times New Roman" pitchFamily="18" charset="0"/>
              </a:rPr>
              <a:t>, </a:t>
            </a:r>
            <a:r>
              <a:rPr lang="en-US" sz="1600" i="1" dirty="0" err="1">
                <a:latin typeface="Times New Roman" pitchFamily="18" charset="0"/>
                <a:cs typeface="Times New Roman" pitchFamily="18" charset="0"/>
              </a:rPr>
              <a:t>Eco</a:t>
            </a:r>
            <a:r>
              <a:rPr lang="en-US" sz="1600" dirty="0" err="1">
                <a:latin typeface="Times New Roman" pitchFamily="18" charset="0"/>
                <a:cs typeface="Times New Roman" pitchFamily="18" charset="0"/>
              </a:rPr>
              <a:t>RI</a:t>
            </a:r>
            <a:r>
              <a:rPr lang="en-US" sz="1600" dirty="0">
                <a:latin typeface="Times New Roman" pitchFamily="18" charset="0"/>
                <a:cs typeface="Times New Roman" pitchFamily="18" charset="0"/>
              </a:rPr>
              <a:t> is from </a:t>
            </a:r>
            <a:r>
              <a:rPr lang="en-US" sz="1600" i="1" dirty="0">
                <a:latin typeface="Times New Roman" pitchFamily="18" charset="0"/>
                <a:cs typeface="Times New Roman" pitchFamily="18" charset="0"/>
              </a:rPr>
              <a:t>Escherichia coli,</a:t>
            </a:r>
            <a:r>
              <a:rPr lang="en-US" sz="1600" dirty="0">
                <a:latin typeface="Times New Roman" pitchFamily="18" charset="0"/>
                <a:cs typeface="Times New Roman" pitchFamily="18" charset="0"/>
              </a:rPr>
              <a:t> </a:t>
            </a:r>
            <a:r>
              <a:rPr lang="en-US" sz="1600" i="1" dirty="0" err="1">
                <a:latin typeface="Times New Roman" pitchFamily="18" charset="0"/>
                <a:cs typeface="Times New Roman" pitchFamily="18" charset="0"/>
              </a:rPr>
              <a:t>Hin</a:t>
            </a:r>
            <a:r>
              <a:rPr lang="en-US" sz="1600" dirty="0" err="1">
                <a:latin typeface="Times New Roman" pitchFamily="18" charset="0"/>
                <a:cs typeface="Times New Roman" pitchFamily="18" charset="0"/>
              </a:rPr>
              <a:t>dIII</a:t>
            </a:r>
            <a:r>
              <a:rPr lang="en-US" sz="1600" dirty="0">
                <a:latin typeface="Times New Roman" pitchFamily="18" charset="0"/>
                <a:cs typeface="Times New Roman" pitchFamily="18" charset="0"/>
              </a:rPr>
              <a:t> is from </a:t>
            </a:r>
            <a:r>
              <a:rPr lang="en-US" sz="1600" i="1" dirty="0" err="1">
                <a:latin typeface="Times New Roman" pitchFamily="18" charset="0"/>
                <a:cs typeface="Times New Roman" pitchFamily="18" charset="0"/>
              </a:rPr>
              <a:t>Hemophilus</a:t>
            </a:r>
            <a:r>
              <a:rPr lang="en-US" sz="1600" i="1" dirty="0">
                <a:latin typeface="Times New Roman" pitchFamily="18" charset="0"/>
                <a:cs typeface="Times New Roman" pitchFamily="18" charset="0"/>
              </a:rPr>
              <a:t> </a:t>
            </a:r>
            <a:r>
              <a:rPr lang="en-US" sz="1600" i="1" dirty="0" err="1">
                <a:latin typeface="Times New Roman" pitchFamily="18" charset="0"/>
                <a:cs typeface="Times New Roman" pitchFamily="18" charset="0"/>
              </a:rPr>
              <a:t>influenzae</a:t>
            </a:r>
            <a:r>
              <a:rPr lang="en-US" sz="1600" i="1" dirty="0">
                <a:latin typeface="Times New Roman" pitchFamily="18" charset="0"/>
                <a:cs typeface="Times New Roman" pitchFamily="18" charset="0"/>
              </a:rPr>
              <a:t>,</a:t>
            </a:r>
            <a:r>
              <a:rPr lang="en-US" sz="1600" dirty="0">
                <a:latin typeface="Times New Roman" pitchFamily="18" charset="0"/>
                <a:cs typeface="Times New Roman" pitchFamily="18" charset="0"/>
              </a:rPr>
              <a:t> and </a:t>
            </a:r>
            <a:r>
              <a:rPr lang="en-US" sz="1600" i="1" dirty="0" err="1">
                <a:latin typeface="Times New Roman" pitchFamily="18" charset="0"/>
                <a:cs typeface="Times New Roman" pitchFamily="18" charset="0"/>
              </a:rPr>
              <a:t>Pst</a:t>
            </a:r>
            <a:r>
              <a:rPr lang="en-US" sz="1600" dirty="0" err="1">
                <a:latin typeface="Times New Roman" pitchFamily="18" charset="0"/>
                <a:cs typeface="Times New Roman" pitchFamily="18" charset="0"/>
              </a:rPr>
              <a:t>I</a:t>
            </a:r>
            <a:r>
              <a:rPr lang="en-US" sz="1600" dirty="0">
                <a:latin typeface="Times New Roman" pitchFamily="18" charset="0"/>
                <a:cs typeface="Times New Roman" pitchFamily="18" charset="0"/>
              </a:rPr>
              <a:t> is from </a:t>
            </a:r>
            <a:r>
              <a:rPr lang="en-US" sz="1600" i="1" dirty="0" err="1">
                <a:latin typeface="Times New Roman" pitchFamily="18" charset="0"/>
                <a:cs typeface="Times New Roman" pitchFamily="18" charset="0"/>
              </a:rPr>
              <a:t>Providencia</a:t>
            </a:r>
            <a:r>
              <a:rPr lang="en-US" sz="1600" i="1" dirty="0">
                <a:latin typeface="Times New Roman" pitchFamily="18" charset="0"/>
                <a:cs typeface="Times New Roman" pitchFamily="18" charset="0"/>
              </a:rPr>
              <a:t> </a:t>
            </a:r>
            <a:r>
              <a:rPr lang="en-US" sz="1600" i="1" dirty="0" err="1">
                <a:latin typeface="Times New Roman" pitchFamily="18" charset="0"/>
                <a:cs typeface="Times New Roman" pitchFamily="18" charset="0"/>
              </a:rPr>
              <a:t>stuartii</a:t>
            </a:r>
            <a:r>
              <a:rPr lang="en-US" sz="1600" i="1" dirty="0">
                <a:latin typeface="Times New Roman" pitchFamily="18" charset="0"/>
                <a:cs typeface="Times New Roman" pitchFamily="18" charset="0"/>
              </a:rPr>
              <a:t>.</a:t>
            </a:r>
            <a:r>
              <a:rPr lang="en-US" sz="1600" dirty="0">
                <a:latin typeface="Times New Roman" pitchFamily="18" charset="0"/>
                <a:cs typeface="Times New Roman" pitchFamily="18" charset="0"/>
              </a:rPr>
              <a:t> </a:t>
            </a:r>
          </a:p>
        </p:txBody>
      </p:sp>
      <p:pic>
        <p:nvPicPr>
          <p:cNvPr id="22531" name="Picture 3" descr="8"/>
          <p:cNvPicPr>
            <a:picLocks noChangeAspect="1" noChangeArrowheads="1"/>
          </p:cNvPicPr>
          <p:nvPr/>
        </p:nvPicPr>
        <p:blipFill>
          <a:blip r:embed="rId3" cstate="print"/>
          <a:srcRect/>
          <a:stretch>
            <a:fillRect/>
          </a:stretch>
        </p:blipFill>
        <p:spPr bwMode="auto">
          <a:xfrm>
            <a:off x="4533900" y="828675"/>
            <a:ext cx="4152900" cy="6029325"/>
          </a:xfrm>
          <a:prstGeom prst="rect">
            <a:avLst/>
          </a:prstGeom>
          <a:noFill/>
        </p:spPr>
      </p:pic>
      <p:sp>
        <p:nvSpPr>
          <p:cNvPr id="22532" name="Text Box 4"/>
          <p:cNvSpPr txBox="1">
            <a:spLocks noChangeArrowheads="1"/>
          </p:cNvSpPr>
          <p:nvPr/>
        </p:nvSpPr>
        <p:spPr bwMode="auto">
          <a:xfrm>
            <a:off x="0" y="0"/>
            <a:ext cx="4086225"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22534" name="Text Box 6"/>
          <p:cNvSpPr txBox="1">
            <a:spLocks noChangeArrowheads="1"/>
          </p:cNvSpPr>
          <p:nvPr/>
        </p:nvSpPr>
        <p:spPr bwMode="auto">
          <a:xfrm>
            <a:off x="457200" y="0"/>
            <a:ext cx="8305800" cy="954107"/>
          </a:xfrm>
          <a:prstGeom prst="rect">
            <a:avLst/>
          </a:prstGeom>
          <a:noFill/>
          <a:ln w="9525">
            <a:noFill/>
            <a:miter lim="800000"/>
            <a:headEnd/>
            <a:tailEnd/>
          </a:ln>
          <a:effectLst/>
        </p:spPr>
        <p:txBody>
          <a:bodyPr>
            <a:spAutoFit/>
          </a:bodyPr>
          <a:lstStyle/>
          <a:p>
            <a:pPr>
              <a:spcBef>
                <a:spcPct val="50000"/>
              </a:spcBef>
            </a:pPr>
            <a:r>
              <a:rPr lang="en-US" sz="2800" b="1" dirty="0">
                <a:solidFill>
                  <a:schemeClr val="accent2"/>
                </a:solidFill>
                <a:latin typeface="Times New Roman" pitchFamily="18" charset="0"/>
                <a:cs typeface="Times New Roman" pitchFamily="18" charset="0"/>
              </a:rPr>
              <a:t>Restriction nuclease cut large DNA molecules </a:t>
            </a:r>
            <a:r>
              <a:rPr lang="en-US" sz="2800" b="1" dirty="0" smtClean="0">
                <a:solidFill>
                  <a:schemeClr val="accent2"/>
                </a:solidFill>
                <a:latin typeface="Times New Roman" pitchFamily="18" charset="0"/>
                <a:cs typeface="Times New Roman" pitchFamily="18" charset="0"/>
              </a:rPr>
              <a:t>at particular sites into </a:t>
            </a:r>
            <a:r>
              <a:rPr lang="en-US" sz="2800" b="1" dirty="0">
                <a:solidFill>
                  <a:schemeClr val="accent2"/>
                </a:solidFill>
                <a:latin typeface="Times New Roman" pitchFamily="18" charset="0"/>
                <a:cs typeface="Times New Roman" pitchFamily="18" charset="0"/>
              </a:rPr>
              <a:t>fragments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37316" y="1399518"/>
            <a:ext cx="3124200" cy="3881438"/>
          </a:xfrm>
          <a:prstGeom prst="rect">
            <a:avLst/>
          </a:prstGeom>
          <a:noFill/>
          <a:ln w="9525">
            <a:noFill/>
            <a:miter lim="800000"/>
            <a:headEnd/>
            <a:tailEnd/>
          </a:ln>
          <a:effectLst/>
        </p:spPr>
        <p:txBody>
          <a:bodyPr>
            <a:spAutoFit/>
          </a:bodyPr>
          <a:lstStyle/>
          <a:p>
            <a:pPr>
              <a:spcBef>
                <a:spcPct val="50000"/>
              </a:spcBef>
            </a:pPr>
            <a:r>
              <a:rPr lang="en-US" sz="1600" dirty="0"/>
              <a:t>The sample, a mixture of different molecules, is applied to the top of a cylindrical glass or plastic column filled with a permeable solid matrix, such as cellulose, immersed in solvent. A large amount of solvent is then pumped slowly through the column and collected in separate tubes as it emerges from the bottom. Because various components of the sample travel at different rates through the column, they are fractionated into different tubes</a:t>
            </a:r>
          </a:p>
          <a:p>
            <a:pPr>
              <a:spcBef>
                <a:spcPct val="50000"/>
              </a:spcBef>
            </a:pPr>
            <a:endParaRPr lang="en-US" sz="1600" dirty="0"/>
          </a:p>
        </p:txBody>
      </p:sp>
      <p:pic>
        <p:nvPicPr>
          <p:cNvPr id="11267" name="Picture 3" descr="8"/>
          <p:cNvPicPr>
            <a:picLocks noChangeAspect="1" noChangeArrowheads="1"/>
          </p:cNvPicPr>
          <p:nvPr/>
        </p:nvPicPr>
        <p:blipFill>
          <a:blip r:embed="rId3" cstate="print"/>
          <a:srcRect/>
          <a:stretch>
            <a:fillRect/>
          </a:stretch>
        </p:blipFill>
        <p:spPr bwMode="auto">
          <a:xfrm>
            <a:off x="3505200" y="838200"/>
            <a:ext cx="5173663" cy="5065713"/>
          </a:xfrm>
          <a:prstGeom prst="rect">
            <a:avLst/>
          </a:prstGeom>
          <a:noFill/>
        </p:spPr>
      </p:pic>
      <p:sp>
        <p:nvSpPr>
          <p:cNvPr id="5" name="TextBox 4"/>
          <p:cNvSpPr txBox="1"/>
          <p:nvPr/>
        </p:nvSpPr>
        <p:spPr>
          <a:xfrm>
            <a:off x="0" y="0"/>
            <a:ext cx="89154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Proteins can be separated from one another using column chromatography</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21_Figure20a"/>
          <p:cNvPicPr>
            <a:picLocks noChangeAspect="1" noChangeArrowheads="1"/>
          </p:cNvPicPr>
          <p:nvPr/>
        </p:nvPicPr>
        <p:blipFill>
          <a:blip r:embed="rId2" cstate="print"/>
          <a:srcRect/>
          <a:stretch>
            <a:fillRect/>
          </a:stretch>
        </p:blipFill>
        <p:spPr bwMode="auto">
          <a:xfrm>
            <a:off x="3962400" y="806450"/>
            <a:ext cx="4185606" cy="6051550"/>
          </a:xfrm>
          <a:prstGeom prst="rect">
            <a:avLst/>
          </a:prstGeom>
          <a:noFill/>
        </p:spPr>
      </p:pic>
      <p:sp>
        <p:nvSpPr>
          <p:cNvPr id="6" name="TextBox 5"/>
          <p:cNvSpPr txBox="1"/>
          <p:nvPr/>
        </p:nvSpPr>
        <p:spPr>
          <a:xfrm>
            <a:off x="0" y="228600"/>
            <a:ext cx="80772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Ion-exchange</a:t>
            </a:r>
            <a:endParaRPr lang="en-US" b="1" dirty="0">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21_Figure20b"/>
          <p:cNvPicPr>
            <a:picLocks noChangeAspect="1" noChangeArrowheads="1"/>
          </p:cNvPicPr>
          <p:nvPr/>
        </p:nvPicPr>
        <p:blipFill>
          <a:blip r:embed="rId2" cstate="print"/>
          <a:srcRect/>
          <a:stretch>
            <a:fillRect/>
          </a:stretch>
        </p:blipFill>
        <p:spPr bwMode="auto">
          <a:xfrm>
            <a:off x="3886200" y="0"/>
            <a:ext cx="4492625" cy="6584950"/>
          </a:xfrm>
          <a:prstGeom prst="rect">
            <a:avLst/>
          </a:prstGeom>
          <a:noFill/>
        </p:spPr>
      </p:pic>
      <p:sp>
        <p:nvSpPr>
          <p:cNvPr id="5" name="TextBox 4"/>
          <p:cNvSpPr txBox="1"/>
          <p:nvPr/>
        </p:nvSpPr>
        <p:spPr>
          <a:xfrm>
            <a:off x="0" y="228600"/>
            <a:ext cx="37338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Gel-filtration</a:t>
            </a:r>
            <a:endParaRPr lang="en-US" b="1" dirty="0">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87630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Affinity chromatography can facilitate more rapid protein purification</a:t>
            </a:r>
            <a:endParaRPr lang="en-US" sz="2800" b="1" dirty="0">
              <a:solidFill>
                <a:schemeClr val="accent2"/>
              </a:solidFill>
              <a:latin typeface="Times New Roman" pitchFamily="18" charset="0"/>
              <a:cs typeface="Times New Roman" pitchFamily="18" charset="0"/>
            </a:endParaRPr>
          </a:p>
        </p:txBody>
      </p:sp>
      <p:pic>
        <p:nvPicPr>
          <p:cNvPr id="4" name="Picture 4" descr="8"/>
          <p:cNvPicPr>
            <a:picLocks noChangeAspect="1" noChangeArrowheads="1"/>
          </p:cNvPicPr>
          <p:nvPr/>
        </p:nvPicPr>
        <p:blipFill>
          <a:blip r:embed="rId2" cstate="print"/>
          <a:srcRect/>
          <a:stretch>
            <a:fillRect/>
          </a:stretch>
        </p:blipFill>
        <p:spPr bwMode="auto">
          <a:xfrm>
            <a:off x="1676400" y="1295400"/>
            <a:ext cx="4876800" cy="3837889"/>
          </a:xfrm>
          <a:prstGeom prst="rect">
            <a:avLst/>
          </a:prstGeom>
          <a:noFill/>
        </p:spPr>
      </p:pic>
      <p:sp>
        <p:nvSpPr>
          <p:cNvPr id="5" name="TextBox 4"/>
          <p:cNvSpPr txBox="1"/>
          <p:nvPr/>
        </p:nvSpPr>
        <p:spPr>
          <a:xfrm>
            <a:off x="0" y="5181600"/>
            <a:ext cx="8915400" cy="1569660"/>
          </a:xfrm>
          <a:prstGeom prst="rect">
            <a:avLst/>
          </a:prstGeom>
          <a:noFill/>
        </p:spPr>
        <p:txBody>
          <a:bodyPr wrap="square" rtlCol="0">
            <a:spAutoFit/>
          </a:bodyPr>
          <a:lstStyle/>
          <a:p>
            <a:r>
              <a:rPr lang="en-US" sz="1600" dirty="0" smtClean="0">
                <a:latin typeface="Times New Roman" pitchFamily="18" charset="0"/>
                <a:cs typeface="Times New Roman" pitchFamily="18" charset="0"/>
              </a:rPr>
              <a:t>Affinity chromatography (C) uses an insoluble matrix that is covalently linked to a specific </a:t>
            </a:r>
            <a:r>
              <a:rPr lang="en-US" sz="1600" dirty="0" err="1" smtClean="0">
                <a:latin typeface="Times New Roman" pitchFamily="18" charset="0"/>
                <a:cs typeface="Times New Roman" pitchFamily="18" charset="0"/>
              </a:rPr>
              <a:t>ligand</a:t>
            </a:r>
            <a:r>
              <a:rPr lang="en-US" sz="1600" dirty="0" smtClean="0">
                <a:latin typeface="Times New Roman" pitchFamily="18" charset="0"/>
                <a:cs typeface="Times New Roman" pitchFamily="18" charset="0"/>
              </a:rPr>
              <a:t>, such as an antibody molecule or an enzyme substrate, that will bind a specific protein. Enzyme molecules that bind to immobilized substrates on such columns can be eluted with a concentrated solution of the free form of the substrate molecule, while molecules that bind to immobilized antibodies can be eluted by dissociating the antibody–antigen complex with concentrated salt solutions or solutions of high or low </a:t>
            </a:r>
            <a:r>
              <a:rPr lang="en-US" sz="1600" dirty="0" err="1" smtClean="0">
                <a:latin typeface="Times New Roman" pitchFamily="18" charset="0"/>
                <a:cs typeface="Times New Roman" pitchFamily="18" charset="0"/>
              </a:rPr>
              <a:t>pH.</a:t>
            </a:r>
            <a:r>
              <a:rPr lang="en-US" sz="1600" dirty="0" smtClean="0">
                <a:latin typeface="Times New Roman" pitchFamily="18" charset="0"/>
                <a:cs typeface="Times New Roman" pitchFamily="18" charset="0"/>
              </a:rPr>
              <a:t> High degrees of purification are often achieved in a single pass through an affinity column. </a:t>
            </a:r>
            <a:endParaRPr lang="en-US" sz="1600" dirty="0">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Text Box 4"/>
          <p:cNvSpPr txBox="1">
            <a:spLocks noChangeArrowheads="1"/>
          </p:cNvSpPr>
          <p:nvPr/>
        </p:nvSpPr>
        <p:spPr bwMode="auto">
          <a:xfrm>
            <a:off x="292100" y="304800"/>
            <a:ext cx="3670300" cy="1200329"/>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Genetically-engineered tags provide an easy way to purify proteins</a:t>
            </a:r>
          </a:p>
        </p:txBody>
      </p:sp>
      <p:pic>
        <p:nvPicPr>
          <p:cNvPr id="166917" name="Picture 5" descr="figure 8-15"/>
          <p:cNvPicPr>
            <a:picLocks noChangeAspect="1" noChangeArrowheads="1"/>
          </p:cNvPicPr>
          <p:nvPr/>
        </p:nvPicPr>
        <p:blipFill>
          <a:blip r:embed="rId3" cstate="print"/>
          <a:srcRect/>
          <a:stretch>
            <a:fillRect/>
          </a:stretch>
        </p:blipFill>
        <p:spPr bwMode="auto">
          <a:xfrm>
            <a:off x="4081463" y="231775"/>
            <a:ext cx="4486275" cy="624205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4575175"/>
            <a:ext cx="9144000" cy="2308324"/>
          </a:xfrm>
          <a:prstGeom prst="rect">
            <a:avLst/>
          </a:prstGeom>
          <a:noFill/>
          <a:ln w="9525">
            <a:noFill/>
            <a:miter lim="800000"/>
            <a:headEnd/>
            <a:tailEnd/>
          </a:ln>
          <a:effectLst/>
        </p:spPr>
        <p:txBody>
          <a:bodyPr>
            <a:spAutoFit/>
          </a:bodyPr>
          <a:lstStyle/>
          <a:p>
            <a:pPr>
              <a:spcBef>
                <a:spcPct val="50000"/>
              </a:spcBef>
            </a:pPr>
            <a:r>
              <a:rPr lang="en-US" sz="1200" dirty="0">
                <a:latin typeface="Times New Roman" pitchFamily="18" charset="0"/>
                <a:cs typeface="Times New Roman" pitchFamily="18" charset="0"/>
              </a:rPr>
              <a:t>Typical results obtained when three different chromatographic steps are used in succession to purify a protein. In this example a homogenate of cells was first fractionated by allowing it to percolate through an ion-exchange resin packed into a column (A). The column was washed, and the bound proteins were then eluted by passing a solution containing a gradually increasing concentration of salt onto the top of the column. Proteins with the lowest affinity for the ion-exchange resin passed directly through the column and were collected in the earliest fractions eluted from the bottom of the column. The remaining proteins were eluted in sequence according to their affinity for the resin—those proteins binding most tightly to the resin requiring the highest concentration of salt to remove them. The protein of interest was eluted in several fractions and was detected by its enzymatic activity. The fractions with activity were pooled and then applied to a second, gel-filtration column (B). The elution position of the still-impure protein was again determined by its enzymatic activity and the active fractions were pooled and purified to homogeneity on an affinity column (C) that contained an immobilized substrate of the enzyme. (D) Affinity purification of </a:t>
            </a:r>
            <a:r>
              <a:rPr lang="en-US" sz="1200" dirty="0" err="1">
                <a:latin typeface="Times New Roman" pitchFamily="18" charset="0"/>
                <a:cs typeface="Times New Roman" pitchFamily="18" charset="0"/>
              </a:rPr>
              <a:t>cyclin</a:t>
            </a:r>
            <a:r>
              <a:rPr lang="en-US" sz="1200" dirty="0">
                <a:latin typeface="Times New Roman" pitchFamily="18" charset="0"/>
                <a:cs typeface="Times New Roman" pitchFamily="18" charset="0"/>
              </a:rPr>
              <a:t>-binding proteins from </a:t>
            </a:r>
            <a:r>
              <a:rPr lang="en-US" sz="1200" i="1" dirty="0">
                <a:latin typeface="Times New Roman" pitchFamily="18" charset="0"/>
                <a:cs typeface="Times New Roman" pitchFamily="18" charset="0"/>
              </a:rPr>
              <a:t>S. </a:t>
            </a:r>
            <a:r>
              <a:rPr lang="en-US" sz="1200" i="1" dirty="0" err="1">
                <a:latin typeface="Times New Roman" pitchFamily="18" charset="0"/>
                <a:cs typeface="Times New Roman" pitchFamily="18" charset="0"/>
              </a:rPr>
              <a:t>cerevisiae</a:t>
            </a:r>
            <a:r>
              <a:rPr lang="en-US" sz="1200" i="1" dirty="0">
                <a:latin typeface="Times New Roman" pitchFamily="18" charset="0"/>
                <a:cs typeface="Times New Roman" pitchFamily="18" charset="0"/>
              </a:rPr>
              <a:t>, </a:t>
            </a:r>
            <a:r>
              <a:rPr lang="en-US" sz="1200" dirty="0">
                <a:latin typeface="Times New Roman" pitchFamily="18" charset="0"/>
                <a:cs typeface="Times New Roman" pitchFamily="18" charset="0"/>
              </a:rPr>
              <a:t>as analyzed by SDS </a:t>
            </a:r>
            <a:r>
              <a:rPr lang="en-US" sz="1200" dirty="0" err="1">
                <a:latin typeface="Times New Roman" pitchFamily="18" charset="0"/>
                <a:cs typeface="Times New Roman" pitchFamily="18" charset="0"/>
              </a:rPr>
              <a:t>polyacrylamide</a:t>
            </a:r>
            <a:r>
              <a:rPr lang="en-US" sz="1200" dirty="0">
                <a:latin typeface="Times New Roman" pitchFamily="18" charset="0"/>
                <a:cs typeface="Times New Roman" pitchFamily="18" charset="0"/>
              </a:rPr>
              <a:t>-gel electrophoresis (see Figure 8–14). Lane 1 is a total cell extract; lane 2 shows the proteins eluted from an affinity column containing </a:t>
            </a:r>
            <a:r>
              <a:rPr lang="en-US" sz="1200" dirty="0" err="1">
                <a:latin typeface="Times New Roman" pitchFamily="18" charset="0"/>
                <a:cs typeface="Times New Roman" pitchFamily="18" charset="0"/>
              </a:rPr>
              <a:t>cyclin</a:t>
            </a:r>
            <a:r>
              <a:rPr lang="en-US" sz="1200" dirty="0">
                <a:latin typeface="Times New Roman" pitchFamily="18" charset="0"/>
                <a:cs typeface="Times New Roman" pitchFamily="18" charset="0"/>
              </a:rPr>
              <a:t> B2; lane 3 shows one major protein eluted from a </a:t>
            </a:r>
            <a:r>
              <a:rPr lang="en-US" sz="1200" dirty="0" err="1">
                <a:latin typeface="Times New Roman" pitchFamily="18" charset="0"/>
                <a:cs typeface="Times New Roman" pitchFamily="18" charset="0"/>
              </a:rPr>
              <a:t>cyclin</a:t>
            </a:r>
            <a:r>
              <a:rPr lang="en-US" sz="1200" dirty="0">
                <a:latin typeface="Times New Roman" pitchFamily="18" charset="0"/>
                <a:cs typeface="Times New Roman" pitchFamily="18" charset="0"/>
              </a:rPr>
              <a:t> B3 affinity column. Proteins in lanes 2 and 3 were eluted with salt and the gels was stained with </a:t>
            </a:r>
            <a:r>
              <a:rPr lang="en-US" sz="1200" dirty="0" err="1">
                <a:latin typeface="Times New Roman" pitchFamily="18" charset="0"/>
                <a:cs typeface="Times New Roman" pitchFamily="18" charset="0"/>
              </a:rPr>
              <a:t>Coomassie</a:t>
            </a:r>
            <a:r>
              <a:rPr lang="en-US" sz="1200" dirty="0">
                <a:latin typeface="Times New Roman" pitchFamily="18" charset="0"/>
                <a:cs typeface="Times New Roman" pitchFamily="18" charset="0"/>
              </a:rPr>
              <a:t> blue.</a:t>
            </a:r>
          </a:p>
        </p:txBody>
      </p:sp>
      <p:pic>
        <p:nvPicPr>
          <p:cNvPr id="13315" name="Picture 3" descr="8"/>
          <p:cNvPicPr>
            <a:picLocks noChangeAspect="1" noChangeArrowheads="1"/>
          </p:cNvPicPr>
          <p:nvPr/>
        </p:nvPicPr>
        <p:blipFill>
          <a:blip r:embed="rId3" cstate="print"/>
          <a:srcRect/>
          <a:stretch>
            <a:fillRect/>
          </a:stretch>
        </p:blipFill>
        <p:spPr bwMode="auto">
          <a:xfrm>
            <a:off x="330200" y="546100"/>
            <a:ext cx="2921000" cy="4067175"/>
          </a:xfrm>
          <a:prstGeom prst="rect">
            <a:avLst/>
          </a:prstGeom>
          <a:noFill/>
        </p:spPr>
      </p:pic>
      <p:pic>
        <p:nvPicPr>
          <p:cNvPr id="13316" name="Picture 4" descr="8"/>
          <p:cNvPicPr>
            <a:picLocks noChangeAspect="1" noChangeArrowheads="1"/>
          </p:cNvPicPr>
          <p:nvPr/>
        </p:nvPicPr>
        <p:blipFill>
          <a:blip r:embed="rId4" cstate="print"/>
          <a:srcRect/>
          <a:stretch>
            <a:fillRect/>
          </a:stretch>
        </p:blipFill>
        <p:spPr bwMode="auto">
          <a:xfrm>
            <a:off x="3429000" y="609600"/>
            <a:ext cx="5248275" cy="3532188"/>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3429000"/>
            <a:ext cx="3895725" cy="2862322"/>
          </a:xfrm>
          <a:prstGeom prst="rect">
            <a:avLst/>
          </a:prstGeom>
          <a:noFill/>
          <a:ln w="9525">
            <a:noFill/>
            <a:miter lim="800000"/>
            <a:headEnd/>
            <a:tailEnd/>
          </a:ln>
          <a:effectLst/>
        </p:spPr>
        <p:txBody>
          <a:bodyPr>
            <a:spAutoFit/>
          </a:bodyPr>
          <a:lstStyle/>
          <a:p>
            <a:pPr>
              <a:spcBef>
                <a:spcPct val="50000"/>
              </a:spcBef>
            </a:pPr>
            <a:r>
              <a:rPr lang="en-US" dirty="0">
                <a:latin typeface="Times New Roman" pitchFamily="18" charset="0"/>
                <a:cs typeface="Times New Roman" pitchFamily="18" charset="0"/>
              </a:rPr>
              <a:t>These two chemicals are used to </a:t>
            </a:r>
            <a:r>
              <a:rPr lang="en-US" dirty="0" err="1">
                <a:latin typeface="Times New Roman" pitchFamily="18" charset="0"/>
                <a:cs typeface="Times New Roman" pitchFamily="18" charset="0"/>
              </a:rPr>
              <a:t>solubilize</a:t>
            </a:r>
            <a:r>
              <a:rPr lang="en-US" dirty="0">
                <a:latin typeface="Times New Roman" pitchFamily="18" charset="0"/>
                <a:cs typeface="Times New Roman" pitchFamily="18" charset="0"/>
              </a:rPr>
              <a:t> proteins for SDS </a:t>
            </a:r>
            <a:r>
              <a:rPr lang="en-US" dirty="0" err="1">
                <a:latin typeface="Times New Roman" pitchFamily="18" charset="0"/>
                <a:cs typeface="Times New Roman" pitchFamily="18" charset="0"/>
              </a:rPr>
              <a:t>polyacrylamide</a:t>
            </a:r>
            <a:r>
              <a:rPr lang="en-US" dirty="0">
                <a:latin typeface="Times New Roman" pitchFamily="18" charset="0"/>
                <a:cs typeface="Times New Roman" pitchFamily="18" charset="0"/>
              </a:rPr>
              <a:t>- gel electrophoresis. The SDS is shown here in its ionized form. </a:t>
            </a:r>
          </a:p>
          <a:p>
            <a:pPr>
              <a:spcBef>
                <a:spcPct val="50000"/>
              </a:spcBef>
            </a:pPr>
            <a:endParaRPr lang="en-US" dirty="0">
              <a:latin typeface="Times New Roman" pitchFamily="18" charset="0"/>
              <a:cs typeface="Times New Roman" pitchFamily="18" charset="0"/>
            </a:endParaRPr>
          </a:p>
        </p:txBody>
      </p:sp>
      <p:pic>
        <p:nvPicPr>
          <p:cNvPr id="14339" name="Picture 3" descr="8"/>
          <p:cNvPicPr>
            <a:picLocks noChangeAspect="1" noChangeArrowheads="1"/>
          </p:cNvPicPr>
          <p:nvPr/>
        </p:nvPicPr>
        <p:blipFill>
          <a:blip r:embed="rId3" cstate="print"/>
          <a:srcRect/>
          <a:stretch>
            <a:fillRect/>
          </a:stretch>
        </p:blipFill>
        <p:spPr bwMode="auto">
          <a:xfrm>
            <a:off x="4572000" y="1076325"/>
            <a:ext cx="4152900" cy="5781675"/>
          </a:xfrm>
          <a:prstGeom prst="rect">
            <a:avLst/>
          </a:prstGeom>
          <a:noFill/>
        </p:spPr>
      </p:pic>
      <p:sp>
        <p:nvSpPr>
          <p:cNvPr id="14340" name="Text Box 4"/>
          <p:cNvSpPr txBox="1">
            <a:spLocks noChangeArrowheads="1"/>
          </p:cNvSpPr>
          <p:nvPr/>
        </p:nvSpPr>
        <p:spPr bwMode="auto">
          <a:xfrm>
            <a:off x="0" y="1752600"/>
            <a:ext cx="4800600" cy="1569660"/>
          </a:xfrm>
          <a:prstGeom prst="rect">
            <a:avLst/>
          </a:prstGeom>
          <a:noFill/>
          <a:ln w="9525">
            <a:noFill/>
            <a:miter lim="800000"/>
            <a:headEnd/>
            <a:tailEnd/>
          </a:ln>
          <a:effectLst/>
        </p:spPr>
        <p:txBody>
          <a:bodyPr wrap="square">
            <a:spAutoFit/>
          </a:bodyPr>
          <a:lstStyle/>
          <a:p>
            <a:pPr>
              <a:spcBef>
                <a:spcPct val="50000"/>
              </a:spcBef>
            </a:pPr>
            <a:r>
              <a:rPr lang="en-US" b="1" dirty="0">
                <a:solidFill>
                  <a:schemeClr val="accent2"/>
                </a:solidFill>
                <a:latin typeface="Times New Roman" pitchFamily="18" charset="0"/>
                <a:cs typeface="Times New Roman" pitchFamily="18" charset="0"/>
              </a:rPr>
              <a:t>The size and subunit composition of a protein can be determined by SDS </a:t>
            </a:r>
            <a:r>
              <a:rPr lang="en-US" b="1" dirty="0" err="1">
                <a:solidFill>
                  <a:schemeClr val="accent2"/>
                </a:solidFill>
                <a:latin typeface="Times New Roman" pitchFamily="18" charset="0"/>
                <a:cs typeface="Times New Roman" pitchFamily="18" charset="0"/>
              </a:rPr>
              <a:t>polyacrylamide</a:t>
            </a:r>
            <a:r>
              <a:rPr lang="en-US" b="1" dirty="0">
                <a:solidFill>
                  <a:schemeClr val="accent2"/>
                </a:solidFill>
                <a:latin typeface="Times New Roman" pitchFamily="18" charset="0"/>
                <a:cs typeface="Times New Roman" pitchFamily="18" charset="0"/>
              </a:rPr>
              <a:t> gel electrophoresis</a:t>
            </a:r>
          </a:p>
        </p:txBody>
      </p:sp>
      <p:sp>
        <p:nvSpPr>
          <p:cNvPr id="14341" name="Text Box 5"/>
          <p:cNvSpPr txBox="1">
            <a:spLocks noChangeArrowheads="1"/>
          </p:cNvSpPr>
          <p:nvPr/>
        </p:nvSpPr>
        <p:spPr bwMode="auto">
          <a:xfrm>
            <a:off x="0" y="0"/>
            <a:ext cx="4699000" cy="584775"/>
          </a:xfrm>
          <a:prstGeom prst="rect">
            <a:avLst/>
          </a:prstGeom>
          <a:noFill/>
          <a:ln w="9525">
            <a:noFill/>
            <a:miter lim="800000"/>
            <a:headEnd/>
            <a:tailEnd/>
          </a:ln>
          <a:effectLst/>
        </p:spPr>
        <p:txBody>
          <a:bodyPr>
            <a:spAutoFit/>
          </a:bodyPr>
          <a:lstStyle/>
          <a:p>
            <a:pPr>
              <a:spcBef>
                <a:spcPct val="50000"/>
              </a:spcBef>
            </a:pPr>
            <a:r>
              <a:rPr lang="en-US" sz="3200" b="1" dirty="0">
                <a:solidFill>
                  <a:srgbClr val="C2100C"/>
                </a:solidFill>
                <a:latin typeface="Times New Roman" pitchFamily="18" charset="0"/>
                <a:cs typeface="Times New Roman" pitchFamily="18" charset="0"/>
              </a:rPr>
              <a:t>Analyzing proteins</a:t>
            </a:r>
          </a:p>
        </p:txBody>
      </p:sp>
      <p:sp>
        <p:nvSpPr>
          <p:cNvPr id="6" name="TextBox 5"/>
          <p:cNvSpPr txBox="1"/>
          <p:nvPr/>
        </p:nvSpPr>
        <p:spPr>
          <a:xfrm>
            <a:off x="0" y="533400"/>
            <a:ext cx="89154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Separation of proteins on </a:t>
            </a:r>
            <a:r>
              <a:rPr lang="en-US" sz="2800" b="1" dirty="0" err="1" smtClean="0">
                <a:solidFill>
                  <a:schemeClr val="accent2"/>
                </a:solidFill>
                <a:latin typeface="Times New Roman" pitchFamily="18" charset="0"/>
                <a:cs typeface="Times New Roman" pitchFamily="18" charset="0"/>
              </a:rPr>
              <a:t>polyacryamide</a:t>
            </a:r>
            <a:r>
              <a:rPr lang="en-US" sz="2800" b="1" dirty="0" smtClean="0">
                <a:solidFill>
                  <a:schemeClr val="accent2"/>
                </a:solidFill>
                <a:latin typeface="Times New Roman" pitchFamily="18" charset="0"/>
                <a:cs typeface="Times New Roman" pitchFamily="18" charset="0"/>
              </a:rPr>
              <a:t> gels</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21_Figure21"/>
          <p:cNvPicPr>
            <a:picLocks noChangeAspect="1" noChangeArrowheads="1"/>
          </p:cNvPicPr>
          <p:nvPr/>
        </p:nvPicPr>
        <p:blipFill>
          <a:blip r:embed="rId2" cstate="print"/>
          <a:srcRect/>
          <a:stretch>
            <a:fillRect/>
          </a:stretch>
        </p:blipFill>
        <p:spPr bwMode="auto">
          <a:xfrm>
            <a:off x="296863" y="1371600"/>
            <a:ext cx="8548687" cy="41148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457200" y="4213225"/>
            <a:ext cx="4514850" cy="2677656"/>
          </a:xfrm>
          <a:prstGeom prst="rect">
            <a:avLst/>
          </a:prstGeom>
          <a:noFill/>
          <a:ln w="9525">
            <a:noFill/>
            <a:miter lim="800000"/>
            <a:headEnd/>
            <a:tailEnd/>
          </a:ln>
          <a:effectLst/>
        </p:spPr>
        <p:txBody>
          <a:bodyPr>
            <a:spAutoFit/>
          </a:bodyPr>
          <a:lstStyle/>
          <a:p>
            <a:pPr>
              <a:spcBef>
                <a:spcPct val="50000"/>
              </a:spcBef>
            </a:pPr>
            <a:r>
              <a:rPr lang="en-US" sz="1400" dirty="0">
                <a:latin typeface="Times New Roman" pitchFamily="18" charset="0"/>
                <a:cs typeface="Times New Roman" pitchFamily="18" charset="0"/>
              </a:rPr>
              <a:t>(A) An electrophoresis apparatus. (B) Individual polypeptide chains form a complex with negatively charged molecules of sodium </a:t>
            </a:r>
            <a:r>
              <a:rPr lang="en-US" sz="1400" dirty="0" err="1">
                <a:latin typeface="Times New Roman" pitchFamily="18" charset="0"/>
                <a:cs typeface="Times New Roman" pitchFamily="18" charset="0"/>
              </a:rPr>
              <a:t>dodecyl</a:t>
            </a:r>
            <a:r>
              <a:rPr lang="en-US" sz="1400" dirty="0">
                <a:latin typeface="Times New Roman" pitchFamily="18" charset="0"/>
                <a:cs typeface="Times New Roman" pitchFamily="18" charset="0"/>
              </a:rPr>
              <a:t> sulfate (SDS) and therefore migrate as a negatively charged SDS-protein complex through a porous gel of </a:t>
            </a:r>
            <a:r>
              <a:rPr lang="en-US" sz="1400" dirty="0" err="1">
                <a:latin typeface="Times New Roman" pitchFamily="18" charset="0"/>
                <a:cs typeface="Times New Roman" pitchFamily="18" charset="0"/>
              </a:rPr>
              <a:t>polyacrylamide</a:t>
            </a:r>
            <a:r>
              <a:rPr lang="en-US" sz="1400" dirty="0">
                <a:latin typeface="Times New Roman" pitchFamily="18" charset="0"/>
                <a:cs typeface="Times New Roman" pitchFamily="18" charset="0"/>
              </a:rPr>
              <a:t>. Because the speed of migration under these conditions is greater the smaller the polypeptide, this technique can be used to determine the approximate molecular weight of a polypeptide chain as well as the subunit composition of a protein. If the protein contains a large amount of carbohydrate, however, it will move anomalously on the gel and its apparent molecular weight estimated by SDS-PAGE will be misleading</a:t>
            </a:r>
          </a:p>
        </p:txBody>
      </p:sp>
      <p:pic>
        <p:nvPicPr>
          <p:cNvPr id="15363" name="Picture 3" descr="8"/>
          <p:cNvPicPr>
            <a:picLocks noChangeAspect="1" noChangeArrowheads="1"/>
          </p:cNvPicPr>
          <p:nvPr/>
        </p:nvPicPr>
        <p:blipFill>
          <a:blip r:embed="rId3" cstate="print"/>
          <a:srcRect/>
          <a:stretch>
            <a:fillRect/>
          </a:stretch>
        </p:blipFill>
        <p:spPr bwMode="auto">
          <a:xfrm>
            <a:off x="793750" y="371475"/>
            <a:ext cx="3611563" cy="3556000"/>
          </a:xfrm>
          <a:prstGeom prst="rect">
            <a:avLst/>
          </a:prstGeom>
          <a:noFill/>
        </p:spPr>
      </p:pic>
      <p:pic>
        <p:nvPicPr>
          <p:cNvPr id="15364" name="Picture 4" descr="8"/>
          <p:cNvPicPr>
            <a:picLocks noChangeAspect="1" noChangeArrowheads="1"/>
          </p:cNvPicPr>
          <p:nvPr/>
        </p:nvPicPr>
        <p:blipFill>
          <a:blip r:embed="rId4" cstate="print"/>
          <a:srcRect/>
          <a:stretch>
            <a:fillRect/>
          </a:stretch>
        </p:blipFill>
        <p:spPr bwMode="auto">
          <a:xfrm>
            <a:off x="5018088" y="485775"/>
            <a:ext cx="4125912" cy="59436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457200" y="771525"/>
            <a:ext cx="3143250" cy="5837238"/>
          </a:xfrm>
          <a:prstGeom prst="rect">
            <a:avLst/>
          </a:prstGeom>
          <a:noFill/>
          <a:ln w="9525">
            <a:noFill/>
            <a:miter lim="800000"/>
            <a:headEnd/>
            <a:tailEnd/>
          </a:ln>
          <a:effectLst/>
        </p:spPr>
        <p:txBody>
          <a:bodyPr>
            <a:spAutoFit/>
          </a:bodyPr>
          <a:lstStyle/>
          <a:p>
            <a:pPr>
              <a:spcBef>
                <a:spcPct val="50000"/>
              </a:spcBef>
            </a:pPr>
            <a:r>
              <a:rPr lang="en-US" sz="1600"/>
              <a:t>The photograph shows a Coomassie-stained gel that has been used to detect the proteins present at successive stages in the purification of an enzyme. The leftmost lane (lane 1) contains the complex mixture of proteins in the starting cell extract, and each succeeding lane analyzes the proteins obtained after a chromatographic fractionation of the protein sample analyzed in the previous lane (see Figure 8–12). The same total amount of protein (10 </a:t>
            </a:r>
            <a:r>
              <a:rPr lang="en-US" sz="1600">
                <a:latin typeface="Symbol" pitchFamily="18" charset="2"/>
              </a:rPr>
              <a:t>m</a:t>
            </a:r>
            <a:r>
              <a:rPr lang="en-US" sz="1600"/>
              <a:t>g) was loaded onto the gel at the top of each lane. Individual proteins normally appear as sharp, dye-stained bands; a band broadens, however, when it contains too much protein. (From T. Formosa and B.M. Alberts, </a:t>
            </a:r>
            <a:r>
              <a:rPr lang="en-US" sz="1600" i="1"/>
              <a:t>J. Biol. Chem.</a:t>
            </a:r>
            <a:r>
              <a:rPr lang="en-US" sz="1600"/>
              <a:t> 261:6107–6118, 1986.) </a:t>
            </a:r>
          </a:p>
          <a:p>
            <a:pPr>
              <a:spcBef>
                <a:spcPct val="50000"/>
              </a:spcBef>
            </a:pPr>
            <a:endParaRPr lang="en-US" sz="1600"/>
          </a:p>
        </p:txBody>
      </p:sp>
      <p:pic>
        <p:nvPicPr>
          <p:cNvPr id="16388" name="Picture 4" descr="8"/>
          <p:cNvPicPr>
            <a:picLocks noChangeAspect="1" noChangeArrowheads="1"/>
          </p:cNvPicPr>
          <p:nvPr/>
        </p:nvPicPr>
        <p:blipFill>
          <a:blip r:embed="rId3" cstate="print"/>
          <a:srcRect/>
          <a:stretch>
            <a:fillRect/>
          </a:stretch>
        </p:blipFill>
        <p:spPr bwMode="auto">
          <a:xfrm>
            <a:off x="3954463" y="468313"/>
            <a:ext cx="4789487" cy="563562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21_Figure03"/>
          <p:cNvPicPr>
            <a:picLocks noChangeAspect="1" noChangeArrowheads="1"/>
          </p:cNvPicPr>
          <p:nvPr/>
        </p:nvPicPr>
        <p:blipFill>
          <a:blip r:embed="rId2" cstate="print"/>
          <a:srcRect/>
          <a:stretch>
            <a:fillRect/>
          </a:stretch>
        </p:blipFill>
        <p:spPr bwMode="auto">
          <a:xfrm>
            <a:off x="1143000" y="914400"/>
            <a:ext cx="6489700" cy="5589551"/>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21_Figure22"/>
          <p:cNvPicPr>
            <a:picLocks noChangeAspect="1" noChangeArrowheads="1"/>
          </p:cNvPicPr>
          <p:nvPr/>
        </p:nvPicPr>
        <p:blipFill>
          <a:blip r:embed="rId2" cstate="print"/>
          <a:srcRect/>
          <a:stretch>
            <a:fillRect/>
          </a:stretch>
        </p:blipFill>
        <p:spPr bwMode="auto">
          <a:xfrm>
            <a:off x="296863" y="1528763"/>
            <a:ext cx="8548687" cy="3798887"/>
          </a:xfrm>
          <a:prstGeom prst="rect">
            <a:avLst/>
          </a:prstGeom>
          <a:noFill/>
        </p:spPr>
      </p:pic>
      <p:sp>
        <p:nvSpPr>
          <p:cNvPr id="5" name="TextBox 4"/>
          <p:cNvSpPr txBox="1"/>
          <p:nvPr/>
        </p:nvSpPr>
        <p:spPr>
          <a:xfrm>
            <a:off x="228600" y="381000"/>
            <a:ext cx="8382000" cy="457200"/>
          </a:xfrm>
          <a:prstGeom prst="rect">
            <a:avLst/>
          </a:prstGeom>
          <a:noFill/>
        </p:spPr>
        <p:txBody>
          <a:bodyPr wrap="square" rtlCol="0">
            <a:spAutoFit/>
          </a:bodyPr>
          <a:lstStyle/>
          <a:p>
            <a:r>
              <a:rPr lang="en-US" b="1" dirty="0" err="1" smtClean="0">
                <a:latin typeface="Times New Roman" pitchFamily="18" charset="0"/>
                <a:cs typeface="Times New Roman" pitchFamily="18" charset="0"/>
              </a:rPr>
              <a:t>Immunoblotting</a:t>
            </a:r>
            <a:endParaRPr lang="en-US" b="1" dirty="0">
              <a:latin typeface="Times New Roman" pitchFamily="18" charset="0"/>
              <a:cs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21_Figure23"/>
          <p:cNvPicPr>
            <a:picLocks noChangeAspect="1" noChangeArrowheads="1"/>
          </p:cNvPicPr>
          <p:nvPr/>
        </p:nvPicPr>
        <p:blipFill>
          <a:blip r:embed="rId2" cstate="print"/>
          <a:srcRect/>
          <a:stretch>
            <a:fillRect/>
          </a:stretch>
        </p:blipFill>
        <p:spPr bwMode="auto">
          <a:xfrm>
            <a:off x="228600" y="1371600"/>
            <a:ext cx="8548687" cy="4822825"/>
          </a:xfrm>
          <a:prstGeom prst="rect">
            <a:avLst/>
          </a:prstGeom>
          <a:noFill/>
        </p:spPr>
      </p:pic>
      <p:sp>
        <p:nvSpPr>
          <p:cNvPr id="5" name="TextBox 4"/>
          <p:cNvSpPr txBox="1"/>
          <p:nvPr/>
        </p:nvSpPr>
        <p:spPr>
          <a:xfrm>
            <a:off x="228600" y="228600"/>
            <a:ext cx="89154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Protein molecules can be directly sequenced</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0"/>
            <a:ext cx="8693150" cy="830997"/>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Use mass spectrometry to identify proteins and to sequence peptides</a:t>
            </a:r>
          </a:p>
        </p:txBody>
      </p:sp>
      <p:pic>
        <p:nvPicPr>
          <p:cNvPr id="6" name="Picture 5" descr="figure 8-21"/>
          <p:cNvPicPr>
            <a:picLocks noChangeAspect="1" noChangeArrowheads="1"/>
          </p:cNvPicPr>
          <p:nvPr/>
        </p:nvPicPr>
        <p:blipFill>
          <a:blip r:embed="rId2" cstate="print"/>
          <a:srcRect/>
          <a:stretch>
            <a:fillRect/>
          </a:stretch>
        </p:blipFill>
        <p:spPr bwMode="auto">
          <a:xfrm>
            <a:off x="1704975" y="533400"/>
            <a:ext cx="7439025" cy="5984875"/>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21_Figure24a"/>
          <p:cNvPicPr>
            <a:picLocks noChangeAspect="1" noChangeArrowheads="1"/>
          </p:cNvPicPr>
          <p:nvPr/>
        </p:nvPicPr>
        <p:blipFill>
          <a:blip r:embed="rId2" cstate="print"/>
          <a:srcRect/>
          <a:stretch>
            <a:fillRect/>
          </a:stretch>
        </p:blipFill>
        <p:spPr bwMode="auto">
          <a:xfrm>
            <a:off x="319088" y="1835150"/>
            <a:ext cx="8505825" cy="31877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21_Figure24b"/>
          <p:cNvPicPr>
            <a:picLocks noChangeAspect="1" noChangeArrowheads="1"/>
          </p:cNvPicPr>
          <p:nvPr/>
        </p:nvPicPr>
        <p:blipFill>
          <a:blip r:embed="rId2" cstate="print"/>
          <a:srcRect/>
          <a:stretch>
            <a:fillRect/>
          </a:stretch>
        </p:blipFill>
        <p:spPr bwMode="auto">
          <a:xfrm>
            <a:off x="914400" y="1066800"/>
            <a:ext cx="6865937" cy="4700967"/>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21_Figure24c.jpg</a:t>
            </a:r>
          </a:p>
        </p:txBody>
      </p:sp>
      <p:pic>
        <p:nvPicPr>
          <p:cNvPr id="55299" name="Picture 3" descr="21_Figure24c"/>
          <p:cNvPicPr>
            <a:picLocks noChangeAspect="1" noChangeArrowheads="1"/>
          </p:cNvPicPr>
          <p:nvPr/>
        </p:nvPicPr>
        <p:blipFill>
          <a:blip r:embed="rId2" cstate="print"/>
          <a:srcRect/>
          <a:stretch>
            <a:fillRect/>
          </a:stretch>
        </p:blipFill>
        <p:spPr bwMode="auto">
          <a:xfrm>
            <a:off x="296863" y="2011363"/>
            <a:ext cx="8548687" cy="2835275"/>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21_Figure24d.jpg</a:t>
            </a:r>
          </a:p>
        </p:txBody>
      </p:sp>
      <p:pic>
        <p:nvPicPr>
          <p:cNvPr id="56323" name="Picture 3" descr="21_Figure24d"/>
          <p:cNvPicPr>
            <a:picLocks noChangeAspect="1" noChangeArrowheads="1"/>
          </p:cNvPicPr>
          <p:nvPr/>
        </p:nvPicPr>
        <p:blipFill>
          <a:blip r:embed="rId2" cstate="print"/>
          <a:srcRect/>
          <a:stretch>
            <a:fillRect/>
          </a:stretch>
        </p:blipFill>
        <p:spPr bwMode="auto">
          <a:xfrm>
            <a:off x="493713" y="679450"/>
            <a:ext cx="8116887" cy="602615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21_Figure25"/>
          <p:cNvPicPr>
            <a:picLocks noChangeAspect="1" noChangeArrowheads="1"/>
          </p:cNvPicPr>
          <p:nvPr/>
        </p:nvPicPr>
        <p:blipFill>
          <a:blip r:embed="rId2" cstate="print"/>
          <a:srcRect/>
          <a:stretch>
            <a:fillRect/>
          </a:stretch>
        </p:blipFill>
        <p:spPr bwMode="auto">
          <a:xfrm>
            <a:off x="5181600" y="0"/>
            <a:ext cx="2994025" cy="6584950"/>
          </a:xfrm>
          <a:prstGeom prst="rect">
            <a:avLst/>
          </a:prstGeom>
          <a:noFill/>
        </p:spPr>
      </p:pic>
      <p:sp>
        <p:nvSpPr>
          <p:cNvPr id="5" name="TextBox 4"/>
          <p:cNvSpPr txBox="1"/>
          <p:nvPr/>
        </p:nvSpPr>
        <p:spPr>
          <a:xfrm>
            <a:off x="0" y="0"/>
            <a:ext cx="5181600" cy="646331"/>
          </a:xfrm>
          <a:prstGeom prst="rect">
            <a:avLst/>
          </a:prstGeom>
          <a:noFill/>
        </p:spPr>
        <p:txBody>
          <a:bodyPr wrap="square" rtlCol="0">
            <a:spAutoFit/>
          </a:bodyPr>
          <a:lstStyle/>
          <a:p>
            <a:r>
              <a:rPr lang="en-US" sz="3600" b="1" dirty="0" smtClean="0">
                <a:solidFill>
                  <a:srgbClr val="FF0000"/>
                </a:solidFill>
                <a:latin typeface="Times New Roman" pitchFamily="18" charset="0"/>
                <a:cs typeface="Times New Roman" pitchFamily="18" charset="0"/>
              </a:rPr>
              <a:t>PROTEOMICS</a:t>
            </a:r>
            <a:endParaRPr lang="en-US" sz="3600" b="1" dirty="0">
              <a:solidFill>
                <a:srgbClr val="FF0000"/>
              </a:solidFill>
              <a:latin typeface="Times New Roman" pitchFamily="18" charset="0"/>
              <a:cs typeface="Times New Roman" pitchFamily="18" charset="0"/>
            </a:endParaRPr>
          </a:p>
        </p:txBody>
      </p:sp>
      <p:sp>
        <p:nvSpPr>
          <p:cNvPr id="7" name="TextBox 6"/>
          <p:cNvSpPr txBox="1"/>
          <p:nvPr/>
        </p:nvSpPr>
        <p:spPr>
          <a:xfrm>
            <a:off x="0" y="914400"/>
            <a:ext cx="5029200" cy="2246769"/>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Combining liquid chromatography with mass spectrometry identifies individual proteins within a complex extract</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4800"/>
            <a:ext cx="86868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Proteome comparisons identify important differences between cells</a:t>
            </a:r>
            <a:endParaRPr lang="en-US" sz="2800" b="1" dirty="0">
              <a:solidFill>
                <a:schemeClr val="accent2"/>
              </a:solidFill>
              <a:latin typeface="Times New Roman" pitchFamily="18" charset="0"/>
              <a:cs typeface="Times New Roman" pitchFamily="18" charset="0"/>
            </a:endParaRPr>
          </a:p>
        </p:txBody>
      </p:sp>
      <p:sp>
        <p:nvSpPr>
          <p:cNvPr id="4" name="TextBox 3"/>
          <p:cNvSpPr txBox="1"/>
          <p:nvPr/>
        </p:nvSpPr>
        <p:spPr>
          <a:xfrm>
            <a:off x="304800" y="1905000"/>
            <a:ext cx="86106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 Mass spectrometry can also monitor protein modification states</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86868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Protein-protein interactions can yield information about protein function</a:t>
            </a:r>
            <a:endParaRPr lang="en-US" sz="2800" b="1" dirty="0">
              <a:solidFill>
                <a:schemeClr val="accent2"/>
              </a:solidFill>
              <a:latin typeface="Times New Roman" pitchFamily="18" charset="0"/>
              <a:cs typeface="Times New Roman" pitchFamily="18" charset="0"/>
            </a:endParaRPr>
          </a:p>
        </p:txBody>
      </p:sp>
      <p:pic>
        <p:nvPicPr>
          <p:cNvPr id="4" name="Picture 3" descr="21_Figure26"/>
          <p:cNvPicPr>
            <a:picLocks noChangeAspect="1" noChangeArrowheads="1"/>
          </p:cNvPicPr>
          <p:nvPr/>
        </p:nvPicPr>
        <p:blipFill>
          <a:blip r:embed="rId2" cstate="print"/>
          <a:srcRect/>
          <a:stretch>
            <a:fillRect/>
          </a:stretch>
        </p:blipFill>
        <p:spPr bwMode="auto">
          <a:xfrm>
            <a:off x="457200" y="1871197"/>
            <a:ext cx="4876800" cy="4986803"/>
          </a:xfrm>
          <a:prstGeom prst="rect">
            <a:avLst/>
          </a:prstGeom>
          <a:noFill/>
        </p:spPr>
      </p:pic>
      <p:sp>
        <p:nvSpPr>
          <p:cNvPr id="5" name="TextBox 4"/>
          <p:cNvSpPr txBox="1"/>
          <p:nvPr/>
        </p:nvSpPr>
        <p:spPr>
          <a:xfrm>
            <a:off x="304800" y="914400"/>
            <a:ext cx="8382000" cy="830997"/>
          </a:xfrm>
          <a:prstGeom prst="rect">
            <a:avLst/>
          </a:prstGeom>
          <a:noFill/>
        </p:spPr>
        <p:txBody>
          <a:bodyPr wrap="square" rtlCol="0">
            <a:spAutoFit/>
          </a:bodyPr>
          <a:lstStyle/>
          <a:p>
            <a:r>
              <a:rPr lang="en-US" b="1" dirty="0" smtClean="0">
                <a:latin typeface="Times New Roman" pitchFamily="18" charset="0"/>
                <a:cs typeface="Times New Roman" pitchFamily="18" charset="0"/>
              </a:rPr>
              <a:t>The physical interaction map of yeast from affinity purification/mass spectrometry</a:t>
            </a:r>
            <a:endParaRPr lang="en-US" b="1" dirty="0">
              <a:latin typeface="Times New Roman" pitchFamily="18" charset="0"/>
              <a:cs typeface="Times New Roman" pitchFamily="18" charset="0"/>
            </a:endParaRPr>
          </a:p>
        </p:txBody>
      </p:sp>
      <p:pic>
        <p:nvPicPr>
          <p:cNvPr id="6" name="Picture 4" descr="figure 8-16"/>
          <p:cNvPicPr>
            <a:picLocks noChangeAspect="1" noChangeArrowheads="1"/>
          </p:cNvPicPr>
          <p:nvPr/>
        </p:nvPicPr>
        <p:blipFill>
          <a:blip r:embed="rId3" cstate="print"/>
          <a:srcRect/>
          <a:stretch>
            <a:fillRect/>
          </a:stretch>
        </p:blipFill>
        <p:spPr bwMode="auto">
          <a:xfrm>
            <a:off x="5791200" y="1828800"/>
            <a:ext cx="3114472" cy="50292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21_Figure04.jpg</a:t>
            </a:r>
          </a:p>
        </p:txBody>
      </p:sp>
      <p:pic>
        <p:nvPicPr>
          <p:cNvPr id="27651" name="Picture 3" descr="21_Figure04"/>
          <p:cNvPicPr>
            <a:picLocks noChangeAspect="1" noChangeArrowheads="1"/>
          </p:cNvPicPr>
          <p:nvPr/>
        </p:nvPicPr>
        <p:blipFill>
          <a:blip r:embed="rId2" cstate="print"/>
          <a:srcRect/>
          <a:stretch>
            <a:fillRect/>
          </a:stretch>
        </p:blipFill>
        <p:spPr bwMode="auto">
          <a:xfrm>
            <a:off x="1595438" y="449263"/>
            <a:ext cx="6024562" cy="6256337"/>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317500" y="0"/>
            <a:ext cx="8013700" cy="830997"/>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Protein-protein interactions can also be identified by a two-hybrid technique in yeast</a:t>
            </a:r>
          </a:p>
        </p:txBody>
      </p:sp>
      <p:pic>
        <p:nvPicPr>
          <p:cNvPr id="169989" name="Picture 5" descr="figure 8-24"/>
          <p:cNvPicPr>
            <a:picLocks noChangeAspect="1" noChangeArrowheads="1"/>
          </p:cNvPicPr>
          <p:nvPr/>
        </p:nvPicPr>
        <p:blipFill>
          <a:blip r:embed="rId3" cstate="print"/>
          <a:srcRect/>
          <a:stretch>
            <a:fillRect/>
          </a:stretch>
        </p:blipFill>
        <p:spPr bwMode="auto">
          <a:xfrm>
            <a:off x="3075438" y="785758"/>
            <a:ext cx="6068562" cy="4811001"/>
          </a:xfrm>
          <a:prstGeom prst="rect">
            <a:avLst/>
          </a:prstGeom>
          <a:noFill/>
        </p:spPr>
      </p:pic>
      <p:pic>
        <p:nvPicPr>
          <p:cNvPr id="4" name="Picture 3" descr="07042"/>
          <p:cNvPicPr>
            <a:picLocks noChangeAspect="1" noChangeArrowheads="1"/>
          </p:cNvPicPr>
          <p:nvPr/>
        </p:nvPicPr>
        <p:blipFill>
          <a:blip r:embed="rId4" cstate="print"/>
          <a:srcRect/>
          <a:stretch>
            <a:fillRect/>
          </a:stretch>
        </p:blipFill>
        <p:spPr bwMode="auto">
          <a:xfrm>
            <a:off x="0" y="3846788"/>
            <a:ext cx="3085688" cy="2822026"/>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ext Box 4"/>
          <p:cNvSpPr txBox="1">
            <a:spLocks noChangeArrowheads="1"/>
          </p:cNvSpPr>
          <p:nvPr/>
        </p:nvSpPr>
        <p:spPr bwMode="auto">
          <a:xfrm>
            <a:off x="228600" y="0"/>
            <a:ext cx="8102600" cy="830997"/>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Optical methods can monitor protein interactions in real time</a:t>
            </a:r>
          </a:p>
        </p:txBody>
      </p:sp>
      <p:pic>
        <p:nvPicPr>
          <p:cNvPr id="171013" name="Picture 5" descr="figure 8-25a"/>
          <p:cNvPicPr>
            <a:picLocks noChangeAspect="1" noChangeArrowheads="1"/>
          </p:cNvPicPr>
          <p:nvPr/>
        </p:nvPicPr>
        <p:blipFill>
          <a:blip r:embed="rId3" cstate="print"/>
          <a:srcRect/>
          <a:stretch>
            <a:fillRect/>
          </a:stretch>
        </p:blipFill>
        <p:spPr bwMode="auto">
          <a:xfrm>
            <a:off x="1066800" y="703263"/>
            <a:ext cx="4692650" cy="2886075"/>
          </a:xfrm>
          <a:prstGeom prst="rect">
            <a:avLst/>
          </a:prstGeom>
          <a:noFill/>
        </p:spPr>
      </p:pic>
      <p:pic>
        <p:nvPicPr>
          <p:cNvPr id="171014" name="Picture 6" descr="figure 8-25b"/>
          <p:cNvPicPr>
            <a:picLocks noChangeAspect="1" noChangeArrowheads="1"/>
          </p:cNvPicPr>
          <p:nvPr/>
        </p:nvPicPr>
        <p:blipFill>
          <a:blip r:embed="rId4" cstate="print"/>
          <a:srcRect/>
          <a:stretch>
            <a:fillRect/>
          </a:stretch>
        </p:blipFill>
        <p:spPr bwMode="auto">
          <a:xfrm>
            <a:off x="4038600" y="3914775"/>
            <a:ext cx="4295775" cy="2943225"/>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descr="figure 8-26"/>
          <p:cNvPicPr>
            <a:picLocks noChangeAspect="1" noChangeArrowheads="1"/>
          </p:cNvPicPr>
          <p:nvPr/>
        </p:nvPicPr>
        <p:blipFill>
          <a:blip r:embed="rId3" cstate="print"/>
          <a:srcRect/>
          <a:stretch>
            <a:fillRect/>
          </a:stretch>
        </p:blipFill>
        <p:spPr bwMode="auto">
          <a:xfrm>
            <a:off x="838200" y="685800"/>
            <a:ext cx="7594600" cy="5441950"/>
          </a:xfrm>
          <a:prstGeom prst="rect">
            <a:avLst/>
          </a:prstGeom>
          <a:noFill/>
        </p:spPr>
      </p:pic>
      <p:sp>
        <p:nvSpPr>
          <p:cNvPr id="172037" name="Text Box 5"/>
          <p:cNvSpPr txBox="1">
            <a:spLocks noChangeArrowheads="1"/>
          </p:cNvSpPr>
          <p:nvPr/>
        </p:nvSpPr>
        <p:spPr bwMode="auto">
          <a:xfrm>
            <a:off x="838200" y="0"/>
            <a:ext cx="7569200" cy="457200"/>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Fluorescence resonance energy transfer (FRET)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Text Box 4"/>
          <p:cNvSpPr txBox="1">
            <a:spLocks noChangeArrowheads="1"/>
          </p:cNvSpPr>
          <p:nvPr/>
        </p:nvSpPr>
        <p:spPr bwMode="auto">
          <a:xfrm>
            <a:off x="279400" y="0"/>
            <a:ext cx="8293100" cy="457200"/>
          </a:xfrm>
          <a:prstGeom prst="rect">
            <a:avLst/>
          </a:prstGeom>
          <a:noFill/>
          <a:ln w="9525">
            <a:noFill/>
            <a:miter lim="800000"/>
            <a:headEnd/>
            <a:tailEnd/>
          </a:ln>
          <a:effectLst/>
        </p:spPr>
        <p:txBody>
          <a:bodyPr>
            <a:spAutoFit/>
          </a:bodyPr>
          <a:lstStyle/>
          <a:p>
            <a:pPr>
              <a:spcBef>
                <a:spcPct val="50000"/>
              </a:spcBef>
            </a:pPr>
            <a:r>
              <a:rPr lang="en-US" b="1">
                <a:solidFill>
                  <a:schemeClr val="accent2"/>
                </a:solidFill>
              </a:rPr>
              <a:t>Protein structure can be determined using X-ray diffraction</a:t>
            </a:r>
          </a:p>
        </p:txBody>
      </p:sp>
      <p:pic>
        <p:nvPicPr>
          <p:cNvPr id="174085" name="Picture 5" descr="figure 8-28"/>
          <p:cNvPicPr>
            <a:picLocks noChangeAspect="1" noChangeArrowheads="1"/>
          </p:cNvPicPr>
          <p:nvPr/>
        </p:nvPicPr>
        <p:blipFill>
          <a:blip r:embed="rId3" cstate="print"/>
          <a:srcRect/>
          <a:stretch>
            <a:fillRect/>
          </a:stretch>
        </p:blipFill>
        <p:spPr bwMode="auto">
          <a:xfrm>
            <a:off x="1863725" y="892175"/>
            <a:ext cx="5848350" cy="5221288"/>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Text Box 4"/>
          <p:cNvSpPr txBox="1">
            <a:spLocks noChangeArrowheads="1"/>
          </p:cNvSpPr>
          <p:nvPr/>
        </p:nvSpPr>
        <p:spPr bwMode="auto">
          <a:xfrm>
            <a:off x="279400" y="0"/>
            <a:ext cx="8293100" cy="457200"/>
          </a:xfrm>
          <a:prstGeom prst="rect">
            <a:avLst/>
          </a:prstGeom>
          <a:noFill/>
          <a:ln w="9525">
            <a:noFill/>
            <a:miter lim="800000"/>
            <a:headEnd/>
            <a:tailEnd/>
          </a:ln>
          <a:effectLst/>
        </p:spPr>
        <p:txBody>
          <a:bodyPr>
            <a:spAutoFit/>
          </a:bodyPr>
          <a:lstStyle/>
          <a:p>
            <a:pPr>
              <a:spcBef>
                <a:spcPct val="50000"/>
              </a:spcBef>
            </a:pPr>
            <a:r>
              <a:rPr lang="en-US" b="1">
                <a:solidFill>
                  <a:schemeClr val="accent2"/>
                </a:solidFill>
              </a:rPr>
              <a:t>Protein structure in solution can be determined using NMR</a:t>
            </a:r>
          </a:p>
        </p:txBody>
      </p:sp>
      <p:pic>
        <p:nvPicPr>
          <p:cNvPr id="175109" name="Picture 5" descr="figure 8-29"/>
          <p:cNvPicPr>
            <a:picLocks noChangeAspect="1" noChangeArrowheads="1"/>
          </p:cNvPicPr>
          <p:nvPr/>
        </p:nvPicPr>
        <p:blipFill>
          <a:blip r:embed="rId3" cstate="print"/>
          <a:srcRect/>
          <a:stretch>
            <a:fillRect/>
          </a:stretch>
        </p:blipFill>
        <p:spPr bwMode="auto">
          <a:xfrm>
            <a:off x="0" y="746125"/>
            <a:ext cx="8534400" cy="5668963"/>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21_Figure27"/>
          <p:cNvPicPr>
            <a:picLocks noChangeAspect="1" noChangeArrowheads="1"/>
          </p:cNvPicPr>
          <p:nvPr/>
        </p:nvPicPr>
        <p:blipFill>
          <a:blip r:embed="rId2" cstate="print"/>
          <a:srcRect/>
          <a:stretch>
            <a:fillRect/>
          </a:stretch>
        </p:blipFill>
        <p:spPr bwMode="auto">
          <a:xfrm>
            <a:off x="2895600" y="1295400"/>
            <a:ext cx="5029200" cy="5351080"/>
          </a:xfrm>
          <a:prstGeom prst="rect">
            <a:avLst/>
          </a:prstGeom>
          <a:noFill/>
        </p:spPr>
      </p:pic>
      <p:sp>
        <p:nvSpPr>
          <p:cNvPr id="5" name="TextBox 4"/>
          <p:cNvSpPr txBox="1"/>
          <p:nvPr/>
        </p:nvSpPr>
        <p:spPr>
          <a:xfrm>
            <a:off x="0" y="0"/>
            <a:ext cx="91440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NUCLEIC ACID-PROTEIN INTERACTIONS</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609601"/>
            <a:ext cx="91440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The Gel mobility of DNA is altered by protein binding</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1027" descr="07029_1"/>
          <p:cNvPicPr>
            <a:picLocks noChangeAspect="1" noChangeArrowheads="1"/>
          </p:cNvPicPr>
          <p:nvPr/>
        </p:nvPicPr>
        <p:blipFill>
          <a:blip r:embed="rId3" cstate="print"/>
          <a:srcRect/>
          <a:stretch>
            <a:fillRect/>
          </a:stretch>
        </p:blipFill>
        <p:spPr bwMode="auto">
          <a:xfrm>
            <a:off x="228600" y="228600"/>
            <a:ext cx="5511800" cy="6400800"/>
          </a:xfrm>
          <a:prstGeom prst="rect">
            <a:avLst/>
          </a:prstGeom>
          <a:noFill/>
          <a:ln w="9525">
            <a:noFill/>
            <a:miter lim="800000"/>
            <a:headEnd/>
            <a:tailEnd/>
          </a:ln>
          <a:effectLst/>
        </p:spPr>
      </p:pic>
      <p:sp>
        <p:nvSpPr>
          <p:cNvPr id="104452" name="Text Box 1028"/>
          <p:cNvSpPr txBox="1">
            <a:spLocks noChangeArrowheads="1"/>
          </p:cNvSpPr>
          <p:nvPr/>
        </p:nvSpPr>
        <p:spPr bwMode="auto">
          <a:xfrm>
            <a:off x="4495800" y="914400"/>
            <a:ext cx="4191000" cy="4981575"/>
          </a:xfrm>
          <a:prstGeom prst="rect">
            <a:avLst/>
          </a:prstGeom>
          <a:noFill/>
          <a:ln w="9525">
            <a:noFill/>
            <a:miter lim="800000"/>
            <a:headEnd/>
            <a:tailEnd/>
          </a:ln>
          <a:effectLst/>
        </p:spPr>
        <p:txBody>
          <a:bodyPr>
            <a:spAutoFit/>
          </a:bodyPr>
          <a:lstStyle/>
          <a:p>
            <a:r>
              <a:rPr lang="en-US" sz="1600" b="1"/>
              <a:t>A gel-mobility shift assay.</a:t>
            </a:r>
            <a:endParaRPr lang="en-US" sz="1600"/>
          </a:p>
          <a:p>
            <a:r>
              <a:rPr lang="en-US" sz="1600"/>
              <a:t>The principle of the assay is shown schematically in (A). In this example an extract of an antibody-producing cell line is mixed with a radioactive DNA fragment containing about 160 nucleotides of a regulatory DNA sequence from a gene encoding the light chain of the antibody made by the cell line. The effect of the proteins in the extract on the mobility of the DNA fragment is analyzed by polyacrylamide-gel electrophoresis followed by autoradiography. The free DNA fragments migrate rapidly to the bottom of the gel, while those fragments bound to proteins are retarded; the finding of six retarded bands suggests that the extract contains six different sequence-specific DNA-binding proteins (indicated as C1–C6) that bind to this DNA sequence. (For simplicity, any DNA fragments with more than one protein bound have been omitted from the figure.) </a:t>
            </a:r>
          </a:p>
        </p:txBody>
      </p:sp>
      <p:sp>
        <p:nvSpPr>
          <p:cNvPr id="104453" name="Text Box 1029"/>
          <p:cNvSpPr txBox="1">
            <a:spLocks noChangeArrowheads="1"/>
          </p:cNvSpPr>
          <p:nvPr/>
        </p:nvSpPr>
        <p:spPr bwMode="auto">
          <a:xfrm>
            <a:off x="3581400" y="228600"/>
            <a:ext cx="5562600" cy="457200"/>
          </a:xfrm>
          <a:prstGeom prst="rect">
            <a:avLst/>
          </a:prstGeom>
          <a:noFill/>
          <a:ln w="9525">
            <a:noFill/>
            <a:miter lim="800000"/>
            <a:headEnd/>
            <a:tailEnd/>
          </a:ln>
          <a:effectLst/>
        </p:spPr>
        <p:txBody>
          <a:bodyPr>
            <a:spAutoFit/>
          </a:bodyPr>
          <a:lstStyle/>
          <a:p>
            <a:pPr>
              <a:spcBef>
                <a:spcPct val="50000"/>
              </a:spcBef>
            </a:pPr>
            <a:r>
              <a:rPr lang="en-US" b="1" dirty="0">
                <a:solidFill>
                  <a:srgbClr val="FF0000"/>
                </a:solidFill>
                <a:latin typeface="Times New Roman" pitchFamily="18" charset="0"/>
                <a:cs typeface="Times New Roman" pitchFamily="18" charset="0"/>
              </a:rPr>
              <a:t>Detection of DNA binding proteins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21_Figure28"/>
          <p:cNvPicPr>
            <a:picLocks noChangeAspect="1" noChangeArrowheads="1"/>
          </p:cNvPicPr>
          <p:nvPr/>
        </p:nvPicPr>
        <p:blipFill>
          <a:blip r:embed="rId2" cstate="print"/>
          <a:srcRect/>
          <a:stretch>
            <a:fillRect/>
          </a:stretch>
        </p:blipFill>
        <p:spPr bwMode="auto">
          <a:xfrm>
            <a:off x="5105400" y="1111250"/>
            <a:ext cx="3043782" cy="5746750"/>
          </a:xfrm>
          <a:prstGeom prst="rect">
            <a:avLst/>
          </a:prstGeom>
          <a:noFill/>
        </p:spPr>
      </p:pic>
      <p:sp>
        <p:nvSpPr>
          <p:cNvPr id="5" name="TextBox 4"/>
          <p:cNvSpPr txBox="1"/>
          <p:nvPr/>
        </p:nvSpPr>
        <p:spPr>
          <a:xfrm>
            <a:off x="0" y="0"/>
            <a:ext cx="86868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DNA-Bound protein protects the DNA from nucleases and chemical modification</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3" cstate="print"/>
          <a:srcRect/>
          <a:stretch>
            <a:fillRect/>
          </a:stretch>
        </p:blipFill>
        <p:spPr bwMode="auto">
          <a:xfrm>
            <a:off x="381000" y="228600"/>
            <a:ext cx="3910013" cy="6400800"/>
          </a:xfrm>
          <a:prstGeom prst="rect">
            <a:avLst/>
          </a:prstGeom>
          <a:noFill/>
        </p:spPr>
      </p:pic>
      <p:sp>
        <p:nvSpPr>
          <p:cNvPr id="302083" name="Text Box 3"/>
          <p:cNvSpPr txBox="1">
            <a:spLocks noChangeArrowheads="1"/>
          </p:cNvSpPr>
          <p:nvPr/>
        </p:nvSpPr>
        <p:spPr bwMode="auto">
          <a:xfrm>
            <a:off x="4419600" y="304800"/>
            <a:ext cx="4191000" cy="1384995"/>
          </a:xfrm>
          <a:prstGeom prst="rect">
            <a:avLst/>
          </a:prstGeom>
          <a:noFill/>
          <a:ln w="9525">
            <a:noFill/>
            <a:miter lim="800000"/>
            <a:headEnd/>
            <a:tailEnd/>
          </a:ln>
          <a:effectLst/>
        </p:spPr>
        <p:txBody>
          <a:bodyPr>
            <a:spAutoFit/>
          </a:bodyPr>
          <a:lstStyle/>
          <a:p>
            <a:pPr>
              <a:spcBef>
                <a:spcPct val="50000"/>
              </a:spcBef>
            </a:pPr>
            <a:r>
              <a:rPr lang="en-US" dirty="0">
                <a:latin typeface="Times New Roman" pitchFamily="18" charset="0"/>
                <a:cs typeface="Times New Roman" pitchFamily="18" charset="0"/>
              </a:rPr>
              <a:t>DNA </a:t>
            </a:r>
            <a:r>
              <a:rPr lang="en-US" dirty="0" err="1">
                <a:latin typeface="Times New Roman" pitchFamily="18" charset="0"/>
                <a:cs typeface="Times New Roman" pitchFamily="18" charset="0"/>
              </a:rPr>
              <a:t>footprinting</a:t>
            </a:r>
            <a:r>
              <a:rPr lang="en-US" dirty="0">
                <a:latin typeface="Times New Roman" pitchFamily="18" charset="0"/>
                <a:cs typeface="Times New Roman" pitchFamily="18" charset="0"/>
              </a:rPr>
              <a:t>:</a:t>
            </a:r>
          </a:p>
          <a:p>
            <a:pPr>
              <a:spcBef>
                <a:spcPct val="50000"/>
              </a:spcBef>
            </a:pPr>
            <a:r>
              <a:rPr lang="en-US" dirty="0">
                <a:latin typeface="Times New Roman" pitchFamily="18" charset="0"/>
                <a:cs typeface="Times New Roman" pitchFamily="18" charset="0"/>
              </a:rPr>
              <a:t>RNA </a:t>
            </a:r>
            <a:r>
              <a:rPr lang="en-US" dirty="0" err="1">
                <a:latin typeface="Times New Roman" pitchFamily="18" charset="0"/>
                <a:cs typeface="Times New Roman" pitchFamily="18" charset="0"/>
              </a:rPr>
              <a:t>pol</a:t>
            </a:r>
            <a:r>
              <a:rPr lang="en-US" dirty="0">
                <a:latin typeface="Times New Roman" pitchFamily="18" charset="0"/>
                <a:cs typeface="Times New Roman" pitchFamily="18" charset="0"/>
              </a:rPr>
              <a:t> leaves its footprint on a promoter</a:t>
            </a:r>
          </a:p>
        </p:txBody>
      </p:sp>
      <p:pic>
        <p:nvPicPr>
          <p:cNvPr id="302084" name="Picture 4"/>
          <p:cNvPicPr>
            <a:picLocks noChangeAspect="1" noChangeArrowheads="1"/>
          </p:cNvPicPr>
          <p:nvPr/>
        </p:nvPicPr>
        <p:blipFill>
          <a:blip r:embed="rId4" cstate="print"/>
          <a:srcRect/>
          <a:stretch>
            <a:fillRect/>
          </a:stretch>
        </p:blipFill>
        <p:spPr bwMode="auto">
          <a:xfrm>
            <a:off x="4800600" y="1752600"/>
            <a:ext cx="3135313" cy="4878388"/>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21_Figure29"/>
          <p:cNvPicPr>
            <a:picLocks noChangeAspect="1" noChangeArrowheads="1"/>
          </p:cNvPicPr>
          <p:nvPr/>
        </p:nvPicPr>
        <p:blipFill>
          <a:blip r:embed="rId2" cstate="print"/>
          <a:srcRect/>
          <a:stretch>
            <a:fillRect/>
          </a:stretch>
        </p:blipFill>
        <p:spPr bwMode="auto">
          <a:xfrm>
            <a:off x="2514600" y="1122927"/>
            <a:ext cx="4295775" cy="5735073"/>
          </a:xfrm>
          <a:prstGeom prst="rect">
            <a:avLst/>
          </a:prstGeom>
          <a:noFill/>
        </p:spPr>
      </p:pic>
      <p:sp>
        <p:nvSpPr>
          <p:cNvPr id="5" name="TextBox 4"/>
          <p:cNvSpPr txBox="1"/>
          <p:nvPr/>
        </p:nvSpPr>
        <p:spPr>
          <a:xfrm>
            <a:off x="0" y="0"/>
            <a:ext cx="88392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Chromatin </a:t>
            </a:r>
            <a:r>
              <a:rPr lang="en-US" sz="2800" b="1" dirty="0" err="1" smtClean="0">
                <a:solidFill>
                  <a:schemeClr val="accent2"/>
                </a:solidFill>
                <a:latin typeface="Times New Roman" pitchFamily="18" charset="0"/>
                <a:cs typeface="Times New Roman" pitchFamily="18" charset="0"/>
              </a:rPr>
              <a:t>Immunoprecipitation</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ChIP</a:t>
            </a:r>
            <a:r>
              <a:rPr lang="en-US" sz="2800" b="1" dirty="0" smtClean="0">
                <a:solidFill>
                  <a:schemeClr val="accent2"/>
                </a:solidFill>
                <a:latin typeface="Times New Roman" pitchFamily="18" charset="0"/>
                <a:cs typeface="Times New Roman" pitchFamily="18" charset="0"/>
              </a:rPr>
              <a:t>) can detect protein association with DNA in the cell</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Watson_TEMP">
  <a:themeElements>
    <a:clrScheme name="Watson_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atson_TEM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Watson_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son_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son_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son_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son_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son_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son_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son_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son_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son_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son_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son_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HD:Users:vbrucja:Desktop:WATSON_IMAGE_PRES:Watson_TEMP.pot</Template>
  <TotalTime>233</TotalTime>
  <Words>2722</Words>
  <Application>Microsoft Office PowerPoint</Application>
  <PresentationFormat>On-screen Show (4:3)</PresentationFormat>
  <Paragraphs>217</Paragraphs>
  <Slides>105</Slides>
  <Notes>62</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Watson_TEMP</vt:lpstr>
      <vt:lpstr>Slide 1</vt:lpstr>
      <vt:lpstr>Slide 2</vt:lpstr>
      <vt:lpstr>Slide 3</vt:lpstr>
      <vt:lpstr>Slide 4</vt:lpstr>
      <vt:lpstr>Slide 5</vt:lpstr>
      <vt:lpstr>Slide 6</vt:lpstr>
      <vt:lpstr>Slide 7</vt:lpstr>
      <vt:lpstr>Slide 8</vt:lpstr>
      <vt:lpstr>21_Figure04.jpg</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21_Figure24c.jpg</vt:lpstr>
      <vt:lpstr>21_Figure24d.jpg</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vector>
  </TitlesOfParts>
  <Company>Pearson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21_Figure01.jpg</dc:title>
  <dc:creator>James Bruce</dc:creator>
  <cp:lastModifiedBy>junghuei</cp:lastModifiedBy>
  <cp:revision>62</cp:revision>
  <dcterms:created xsi:type="dcterms:W3CDTF">2008-01-29T02:19:21Z</dcterms:created>
  <dcterms:modified xsi:type="dcterms:W3CDTF">2012-05-04T15:20:27Z</dcterms:modified>
</cp:coreProperties>
</file>